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6"/>
  </p:notesMasterIdLst>
  <p:handoutMasterIdLst>
    <p:handoutMasterId r:id="rId27"/>
  </p:handoutMasterIdLst>
  <p:sldIdLst>
    <p:sldId id="416" r:id="rId3"/>
    <p:sldId id="483" r:id="rId4"/>
    <p:sldId id="538" r:id="rId5"/>
    <p:sldId id="527" r:id="rId6"/>
    <p:sldId id="526" r:id="rId7"/>
    <p:sldId id="523" r:id="rId8"/>
    <p:sldId id="519" r:id="rId9"/>
    <p:sldId id="528" r:id="rId10"/>
    <p:sldId id="529" r:id="rId11"/>
    <p:sldId id="530" r:id="rId12"/>
    <p:sldId id="531" r:id="rId13"/>
    <p:sldId id="532" r:id="rId14"/>
    <p:sldId id="542" r:id="rId15"/>
    <p:sldId id="540" r:id="rId16"/>
    <p:sldId id="534" r:id="rId17"/>
    <p:sldId id="539" r:id="rId18"/>
    <p:sldId id="513" r:id="rId19"/>
    <p:sldId id="524" r:id="rId20"/>
    <p:sldId id="535" r:id="rId21"/>
    <p:sldId id="536" r:id="rId22"/>
    <p:sldId id="537" r:id="rId23"/>
    <p:sldId id="514" r:id="rId24"/>
    <p:sldId id="521" r:id="rId25"/>
  </p:sldIdLst>
  <p:sldSz cx="9144000" cy="6858000" type="screen4x3"/>
  <p:notesSz cx="6807200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лоненко Иван Иванович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  <a:srgbClr val="AC99FF"/>
    <a:srgbClr val="99B0FF"/>
    <a:srgbClr val="FFF89F"/>
    <a:srgbClr val="D6E3FE"/>
    <a:srgbClr val="FFFFCC"/>
    <a:srgbClr val="9C9EFC"/>
    <a:srgbClr val="FFFFFF"/>
    <a:srgbClr val="000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943" autoAdjust="0"/>
  </p:normalViewPr>
  <p:slideViewPr>
    <p:cSldViewPr>
      <p:cViewPr varScale="1">
        <p:scale>
          <a:sx n="84" d="100"/>
          <a:sy n="84" d="100"/>
        </p:scale>
        <p:origin x="-72" y="-462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2206" tIns="46104" rIns="92206" bIns="461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По состоянию на 12:00 27.03.2014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2206" tIns="46104" rIns="92206" bIns="461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A47B8E-A483-43D2-A358-FF5FA301D8AE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2206" tIns="46104" rIns="92206" bIns="461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2206" tIns="46104" rIns="92206" bIns="461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1416A5-C670-408F-BB68-FE63B9988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72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941" tIns="45973" rIns="91941" bIns="459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По состоянию на 12:00 27.03.2014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941" tIns="45973" rIns="91941" bIns="459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89D325-C81A-4FDB-BB45-6F4483C54E71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1363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1" tIns="45973" rIns="91941" bIns="4597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941" tIns="45973" rIns="91941" bIns="4597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941" tIns="45973" rIns="91941" bIns="459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941" tIns="45973" rIns="91941" bIns="459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FA9821-27C5-4C86-8EC9-7D296664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457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AFF5-C1E5-4C86-98AC-A2B66FCDC28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CEFD-9EBA-42EE-8488-8539EAA67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FA64-97F0-483A-8B03-A758113E0302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8100-952D-49F3-8398-D54B66D34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2F9A-4C80-4F3C-89F6-11F0DCE1E6F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B89E-A6FF-43A3-BD4F-BCBFAE1D7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C3F19-2C76-4FAA-A501-C45352D77FF5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EC6CD28E-CCA7-4E37-B1BA-AC91EFCAB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0B0F5F-C012-4DB2-8D71-5ACC30B44A16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752D2F55-ACAF-474A-80CE-DC43208AF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6CEB05-B049-4107-9731-60E1F3D260E9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A6945ABF-B5A4-43EB-A987-0134583D4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F35DA0-5B79-44DD-82E4-B0607C5D91C3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1AEA32AC-79BC-4797-91A3-BD88993BD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C256E5-B0A8-4102-BAF6-2AE703A6F287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81C9807B-748E-4EF2-B638-C8404C26E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28425-1817-433D-9B7B-83CA829267F3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8BE685FD-C2D1-4E25-9EBE-5633A42C0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BE91CB-50E0-4749-8881-CB18F63A72D5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AB46CE26-AD07-452D-8946-B40A1A54D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A41126-3339-47A7-BA03-4B06D4E61220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r>
              <a:rPr lang="en-US"/>
              <a:t>|  </a:t>
            </a:r>
            <a:fld id="{E444FA13-3F4C-4BF8-AB2B-9F32847A9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C3E9-6A53-4B42-86C9-706241C5D00A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BC8F-1557-441E-8B12-4F84437BB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DC1B54-0F71-4753-B7DB-B50CB001D697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88900"/>
            <a:ext cx="609600" cy="381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prstClr val="white"/>
                </a:solidFill>
                <a:latin typeface="Times"/>
                <a:cs typeface="Times"/>
              </a:defRPr>
            </a:lvl1pPr>
          </a:lstStyle>
          <a:p>
            <a:pPr>
              <a:defRPr/>
            </a:pPr>
            <a:fld id="{368597F1-F10E-40EA-90D5-5DDD2A9459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264FAC-3ED4-4D65-A3A7-250312EEB6F0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F5A22FD-03D5-4E51-8362-26610DF86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7009C2-1663-41BC-9797-4825204FDC88}" type="datetime1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3948AE6-295B-48CA-8BB9-AACB0E295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19DF-6458-41D2-80F1-C5FCAB86BCCA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1EA44-0F52-4203-915F-80E956EBF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4718-AC77-4B51-A35C-1474064697A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379A-D062-4634-BF60-A1175CC6D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731B-E0FC-4A04-B5C5-291CC495D42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5C58-ECD4-4140-A594-8E5EA5DC6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E718-9A3C-446C-B4B8-5B18D8489E3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C258-467F-40D3-8AB2-0E2FF5FC0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758A-1BBF-4D87-A59D-7A768FDDE5A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FB1F-E7E3-4023-8B3B-6AAFDF04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2E2C-2B6B-4C39-A430-ABD54AE5878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B04F-6E3D-496C-A138-680612754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FFF3-67B4-4014-BC8F-44BE08E8BA67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78591-5D0C-4D51-A7FC-B33972849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33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E34167-DCBD-47D3-B2DA-C223EA72D9AE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3516D2-2CB9-47B0-9422-9AA481171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2" r:id="rId3"/>
    <p:sldLayoutId id="2147483751" r:id="rId4"/>
    <p:sldLayoutId id="2147483750" r:id="rId5"/>
    <p:sldLayoutId id="2147483749" r:id="rId6"/>
    <p:sldLayoutId id="2147483748" r:id="rId7"/>
    <p:sldLayoutId id="2147483747" r:id="rId8"/>
    <p:sldLayoutId id="2147483746" r:id="rId9"/>
    <p:sldLayoutId id="2147483745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Изображение 5" descr="top_new3.pd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 bwMode="auto">
          <a:xfrm>
            <a:off x="2754313" y="223838"/>
            <a:ext cx="593248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9059038-26F0-4850-A2CE-8058A6FFE58E}" type="datetime1">
              <a:rPr lang="ru-RU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800"/>
            <a:ext cx="609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BCB08D"/>
                </a:solidFill>
                <a:latin typeface="Times" pitchFamily="18" charset="0"/>
                <a:cs typeface="Times" pitchFamily="18" charset="0"/>
              </a:defRPr>
            </a:lvl1pPr>
          </a:lstStyle>
          <a:p>
            <a:r>
              <a:rPr lang="en-US"/>
              <a:t>|</a:t>
            </a:r>
            <a:r>
              <a:rPr lang="en-US">
                <a:solidFill>
                  <a:srgbClr val="032953"/>
                </a:solidFill>
              </a:rPr>
              <a:t>  </a:t>
            </a:r>
            <a:fld id="{FD259235-C046-41D2-BA20-81191790E73A}" type="slidenum">
              <a:rPr lang="ru-RU">
                <a:solidFill>
                  <a:srgbClr val="032953"/>
                </a:solidFill>
              </a:rPr>
              <a:pPr/>
              <a:t>‹#›</a:t>
            </a:fld>
            <a:endParaRPr lang="ru-RU">
              <a:solidFill>
                <a:srgbClr val="0329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kern="1200">
          <a:solidFill>
            <a:srgbClr val="032953"/>
          </a:solidFill>
          <a:latin typeface="Times"/>
          <a:ea typeface="+mj-ea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2pPr>
      <a:lvl3pPr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3pPr>
      <a:lvl4pPr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4pPr>
      <a:lvl5pPr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-64524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6" descr="http://www.fullhdoboi.ru/_ph/33/2639114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" y="5546725"/>
            <a:ext cx="15192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" descr="http://ts1.mm.bing.net/th?&amp;id=JN.sz4ACgIRITlKclxl4Q/4QQ&amp;w=300&amp;h=300&amp;c=0&amp;pid=1.9&amp;rs=0&amp;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5116513"/>
            <a:ext cx="15144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www.wallplanet.ru/_ph/20/4189245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2688" y="4684713"/>
            <a:ext cx="15525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 descr="http://www.fullhdoboi.ru/_ph/33/55808638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4300538"/>
            <a:ext cx="15176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Рисунок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9325" y="3833813"/>
            <a:ext cx="15192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72338" y="7938"/>
            <a:ext cx="159226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TextBox 4"/>
          <p:cNvSpPr txBox="1">
            <a:spLocks noChangeArrowheads="1"/>
          </p:cNvSpPr>
          <p:nvPr/>
        </p:nvSpPr>
        <p:spPr bwMode="auto">
          <a:xfrm>
            <a:off x="3311524" y="1520788"/>
            <a:ext cx="55102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Евразийской </a:t>
            </a:r>
            <a:r>
              <a:rPr lang="ru-RU" sz="4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статистики</a:t>
            </a:r>
          </a:p>
        </p:txBody>
      </p:sp>
      <p:sp>
        <p:nvSpPr>
          <p:cNvPr id="27657" name="TextBox 3"/>
          <p:cNvSpPr txBox="1">
            <a:spLocks noChangeArrowheads="1"/>
          </p:cNvSpPr>
          <p:nvPr/>
        </p:nvSpPr>
        <p:spPr bwMode="auto">
          <a:xfrm>
            <a:off x="3739363" y="6222484"/>
            <a:ext cx="2126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Новосибирск 2015</a:t>
            </a:r>
            <a:endParaRPr lang="ru-RU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0296" y="4908088"/>
            <a:ext cx="40261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FF"/>
                </a:solidFill>
              </a:rPr>
              <a:t>Шокаманов </a:t>
            </a:r>
            <a:r>
              <a:rPr lang="ru-RU" sz="2000" b="1" dirty="0" smtClean="0">
                <a:solidFill>
                  <a:srgbClr val="FFFFFF"/>
                </a:solidFill>
              </a:rPr>
              <a:t>Юрий Камирович</a:t>
            </a:r>
          </a:p>
          <a:p>
            <a:r>
              <a:rPr lang="ru-RU" sz="900" i="1" dirty="0" smtClean="0">
                <a:solidFill>
                  <a:srgbClr val="FFFFFF"/>
                </a:solidFill>
              </a:rPr>
              <a:t> </a:t>
            </a:r>
            <a:endParaRPr lang="en-US" sz="900" i="1" dirty="0" smtClean="0">
              <a:solidFill>
                <a:srgbClr val="FFFFFF"/>
              </a:solidFill>
            </a:endParaRPr>
          </a:p>
          <a:p>
            <a:r>
              <a:rPr lang="ru-RU" sz="1600" i="1" dirty="0" smtClean="0">
                <a:solidFill>
                  <a:srgbClr val="FFFFFF"/>
                </a:solidFill>
              </a:rPr>
              <a:t>д.э.н., профессор,</a:t>
            </a:r>
            <a:endParaRPr lang="en-US" sz="1600" i="1" dirty="0" smtClean="0">
              <a:solidFill>
                <a:srgbClr val="FFFFFF"/>
              </a:solidFill>
            </a:endParaRPr>
          </a:p>
          <a:p>
            <a:r>
              <a:rPr lang="ru-RU" sz="1600" i="1" dirty="0" smtClean="0">
                <a:solidFill>
                  <a:srgbClr val="FFFFFF"/>
                </a:solidFill>
              </a:rPr>
              <a:t>Директор департамента статистики Евразийской экономической комиссии</a:t>
            </a:r>
            <a:endParaRPr lang="ru-RU" sz="16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</a:t>
            </a:r>
            <a:fld id="{EC6CD28E-CCA7-4E37-B1BA-AC91EFCAB23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87724" y="223838"/>
            <a:ext cx="7056276" cy="46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Важное событие 2015 года</a:t>
            </a:r>
            <a:endParaRPr lang="ru-RU" altLang="ru-RU" sz="2800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8691" y="2161662"/>
            <a:ext cx="6680214" cy="763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000000"/>
                </a:solidFill>
              </a:rPr>
              <a:t>прототипом </a:t>
            </a:r>
            <a:r>
              <a:rPr lang="ru-RU" sz="1600" b="1" dirty="0">
                <a:solidFill>
                  <a:srgbClr val="000000"/>
                </a:solidFill>
              </a:rPr>
              <a:t>Справочника </a:t>
            </a:r>
            <a:r>
              <a:rPr lang="ru-RU" sz="1600" b="1" dirty="0" smtClean="0">
                <a:solidFill>
                  <a:srgbClr val="000000"/>
                </a:solidFill>
              </a:rPr>
              <a:t>является</a:t>
            </a:r>
            <a:br>
              <a:rPr lang="ru-RU" sz="1600" b="1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Сборник </a:t>
            </a:r>
            <a:r>
              <a:rPr lang="ru-RU" sz="1600" b="1" dirty="0">
                <a:solidFill>
                  <a:srgbClr val="0070C0"/>
                </a:solidFill>
              </a:rPr>
              <a:t>статистических требований </a:t>
            </a:r>
            <a:r>
              <a:rPr lang="ru-RU" sz="1600" b="1" dirty="0" err="1">
                <a:solidFill>
                  <a:srgbClr val="0070C0"/>
                </a:solidFill>
              </a:rPr>
              <a:t>Евростата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07504" y="872716"/>
            <a:ext cx="7505560" cy="972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 smtClean="0"/>
              <a:t>Подготовка </a:t>
            </a:r>
            <a:r>
              <a:rPr lang="ru-RU" b="1" dirty="0"/>
              <a:t>Департаментом статистики первого издания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Справочника по </a:t>
            </a:r>
            <a:r>
              <a:rPr lang="ru-RU" b="1" dirty="0">
                <a:solidFill>
                  <a:srgbClr val="0070C0"/>
                </a:solidFill>
              </a:rPr>
              <a:t>перечню статистических показателей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официальной </a:t>
            </a:r>
            <a:r>
              <a:rPr lang="ru-RU" b="1" dirty="0">
                <a:solidFill>
                  <a:srgbClr val="0070C0"/>
                </a:solidFill>
              </a:rPr>
              <a:t>статистической информации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Picture 5" descr="MC90044132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783" y="777230"/>
            <a:ext cx="1423432" cy="116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78031" y="3320988"/>
            <a:ext cx="6680874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систематизированы </a:t>
            </a:r>
            <a:r>
              <a:rPr lang="ru-RU" sz="1600" b="1" dirty="0"/>
              <a:t>сведения о показателях </a:t>
            </a:r>
            <a:endParaRPr lang="ru-RU" sz="1600" b="1" dirty="0" smtClean="0"/>
          </a:p>
          <a:p>
            <a:pPr algn="ctr" eaLnBrk="1" hangingPunct="1"/>
            <a:r>
              <a:rPr lang="ru-RU" sz="1600" b="1" dirty="0" smtClean="0"/>
              <a:t>Перечня показателей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178691" y="5265204"/>
            <a:ext cx="8641781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</a:rPr>
              <a:t>а </a:t>
            </a:r>
            <a:r>
              <a:rPr lang="ru-RU" sz="1600" b="1" dirty="0">
                <a:solidFill>
                  <a:srgbClr val="0070C0"/>
                </a:solidFill>
              </a:rPr>
              <a:t>также информация </a:t>
            </a:r>
            <a:r>
              <a:rPr lang="ru-RU" sz="1600" b="1" dirty="0" smtClean="0">
                <a:solidFill>
                  <a:srgbClr val="0070C0"/>
                </a:solidFill>
              </a:rPr>
              <a:t>об </a:t>
            </a:r>
            <a:r>
              <a:rPr lang="ru-RU" sz="1600" b="1" dirty="0">
                <a:solidFill>
                  <a:srgbClr val="0070C0"/>
                </a:solidFill>
              </a:rPr>
              <a:t>основных </a:t>
            </a:r>
            <a:r>
              <a:rPr lang="ru-RU" sz="1600" b="1" dirty="0" smtClean="0">
                <a:solidFill>
                  <a:srgbClr val="0070C0"/>
                </a:solidFill>
              </a:rPr>
              <a:t>направлениях совершенствования </a:t>
            </a:r>
            <a:r>
              <a:rPr lang="ru-RU" sz="1600" b="1" dirty="0">
                <a:solidFill>
                  <a:srgbClr val="0070C0"/>
                </a:solidFill>
              </a:rPr>
              <a:t>статистики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sz="1600" b="1" dirty="0" smtClean="0"/>
              <a:t>с </a:t>
            </a:r>
            <a:r>
              <a:rPr lang="ru-RU" sz="1600" b="1" dirty="0"/>
              <a:t>точки зрения обеспечения сопоставимости показателей </a:t>
            </a:r>
            <a:endParaRPr lang="ru-RU" sz="1600" b="1" dirty="0" smtClean="0"/>
          </a:p>
          <a:p>
            <a:pPr algn="ctr" eaLnBrk="1" hangingPunct="1"/>
            <a:r>
              <a:rPr lang="ru-RU" sz="1600" b="1" dirty="0" smtClean="0"/>
              <a:t>на </a:t>
            </a:r>
            <a:r>
              <a:rPr lang="ru-RU" sz="1600" b="1" dirty="0"/>
              <a:t>союзном и международном уровнях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719572" y="4252604"/>
            <a:ext cx="6139333" cy="457200"/>
          </a:xfrm>
          <a:prstGeom prst="rect">
            <a:avLst/>
          </a:prstGeom>
          <a:solidFill>
            <a:srgbClr val="F1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в том числе </a:t>
            </a:r>
            <a:r>
              <a:rPr lang="ru-RU" sz="1400" b="1" dirty="0" smtClean="0"/>
              <a:t>о</a:t>
            </a:r>
            <a:r>
              <a:rPr lang="ru-RU" sz="1400" b="1" dirty="0" smtClean="0">
                <a:solidFill>
                  <a:srgbClr val="0070C0"/>
                </a:solidFill>
              </a:rPr>
              <a:t> методологических </a:t>
            </a:r>
            <a:r>
              <a:rPr lang="ru-RU" sz="1400" b="1" dirty="0">
                <a:solidFill>
                  <a:srgbClr val="0070C0"/>
                </a:solidFill>
              </a:rPr>
              <a:t>особенностях их разработки</a:t>
            </a:r>
            <a:endParaRPr lang="ru-RU" altLang="ru-RU" sz="1400" b="1" dirty="0"/>
          </a:p>
        </p:txBody>
      </p:sp>
      <p:sp>
        <p:nvSpPr>
          <p:cNvPr id="35" name="AutoShape 17"/>
          <p:cNvSpPr>
            <a:spLocks noChangeArrowheads="1"/>
          </p:cNvSpPr>
          <p:nvPr/>
        </p:nvSpPr>
        <p:spPr bwMode="auto">
          <a:xfrm>
            <a:off x="6873985" y="3496161"/>
            <a:ext cx="804862" cy="1213644"/>
          </a:xfrm>
          <a:prstGeom prst="curvedLeftArrow">
            <a:avLst>
              <a:gd name="adj1" fmla="val 37594"/>
              <a:gd name="adj2" fmla="val 75187"/>
              <a:gd name="adj3" fmla="val 33333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" name="Номер слайда 3"/>
          <p:cNvSpPr txBox="1">
            <a:spLocks/>
          </p:cNvSpPr>
          <p:nvPr/>
        </p:nvSpPr>
        <p:spPr bwMode="auto">
          <a:xfrm>
            <a:off x="8310563" y="6473825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6883" y="28055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48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910" y="81546"/>
            <a:ext cx="7092280" cy="648072"/>
          </a:xfrm>
        </p:spPr>
        <p:txBody>
          <a:bodyPr/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со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Статкомитетом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СНГ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Nichiporovich\Documents\2015\Командировки\Новосибирск\c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99" y="2196819"/>
            <a:ext cx="8776688" cy="439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17476" y="872716"/>
            <a:ext cx="8747011" cy="50405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Основание – Меморандум о сотрудничестве от 3 июля 2013 г.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664470" y="1455414"/>
            <a:ext cx="3959932" cy="86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Основные направления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2654138"/>
            <a:ext cx="3230393" cy="431800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6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endParaRPr>
          </a:p>
          <a:p>
            <a:pPr algn="ctr" eaLnBrk="1" hangingPunct="1"/>
            <a:r>
              <a:rPr lang="ru-RU" sz="1600" dirty="0" smtClean="0">
                <a:solidFill>
                  <a:srgbClr val="000000"/>
                </a:solidFill>
              </a:rPr>
              <a:t>обмен </a:t>
            </a:r>
            <a:r>
              <a:rPr lang="ru-RU" sz="1600" dirty="0">
                <a:solidFill>
                  <a:srgbClr val="000000"/>
                </a:solidFill>
              </a:rPr>
              <a:t>опытом</a:t>
            </a:r>
          </a:p>
          <a:p>
            <a:pPr algn="ctr" eaLnBrk="1" hangingPunct="1"/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455703" y="6385031"/>
            <a:ext cx="6377467" cy="397928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dirty="0" smtClean="0">
                <a:solidFill>
                  <a:srgbClr val="000000"/>
                </a:solidFill>
              </a:rPr>
              <a:t>координация </a:t>
            </a:r>
            <a:r>
              <a:rPr lang="ru-RU" sz="1600" dirty="0">
                <a:solidFill>
                  <a:srgbClr val="000000"/>
                </a:solidFill>
              </a:rPr>
              <a:t>действий </a:t>
            </a:r>
            <a:r>
              <a:rPr lang="ru-RU" sz="1600" dirty="0" smtClean="0">
                <a:solidFill>
                  <a:srgbClr val="000000"/>
                </a:solidFill>
              </a:rPr>
              <a:t>про </a:t>
            </a:r>
            <a:r>
              <a:rPr lang="ru-RU" sz="1600" dirty="0">
                <a:solidFill>
                  <a:srgbClr val="000000"/>
                </a:solidFill>
              </a:rPr>
              <a:t>решению </a:t>
            </a:r>
            <a:r>
              <a:rPr lang="ru-RU" sz="1600" dirty="0" smtClean="0">
                <a:solidFill>
                  <a:srgbClr val="000000"/>
                </a:solidFill>
              </a:rPr>
              <a:t>методологических вопросов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-1" y="5169566"/>
            <a:ext cx="3230393" cy="431800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6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endParaRPr>
          </a:p>
          <a:p>
            <a:pPr algn="ctr" eaLnBrk="1" hangingPunct="1"/>
            <a:r>
              <a:rPr lang="ru-RU" sz="1600" dirty="0" smtClean="0">
                <a:solidFill>
                  <a:srgbClr val="000000"/>
                </a:solidFill>
              </a:rPr>
              <a:t>проведение </a:t>
            </a:r>
            <a:r>
              <a:rPr lang="ru-RU" sz="1600" dirty="0">
                <a:solidFill>
                  <a:srgbClr val="000000"/>
                </a:solidFill>
              </a:rPr>
              <a:t>консультаций</a:t>
            </a:r>
          </a:p>
          <a:p>
            <a:pPr algn="ctr" eaLnBrk="1" hangingPunct="1"/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800508" y="2654138"/>
            <a:ext cx="3343492" cy="431800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dirty="0">
                <a:solidFill>
                  <a:srgbClr val="000000"/>
                </a:solidFill>
              </a:rPr>
              <a:t>участие в совещаниях, </a:t>
            </a:r>
            <a:r>
              <a:rPr lang="ru-RU" sz="1600" dirty="0" smtClean="0">
                <a:solidFill>
                  <a:srgbClr val="000000"/>
                </a:solidFill>
              </a:rPr>
              <a:t>семинарах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857057" y="5169566"/>
            <a:ext cx="3230393" cy="431799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dirty="0">
                <a:solidFill>
                  <a:srgbClr val="000000"/>
                </a:solidFill>
              </a:rPr>
              <a:t>другие </a:t>
            </a:r>
            <a:r>
              <a:rPr lang="ru-RU" sz="1600" dirty="0" smtClean="0">
                <a:solidFill>
                  <a:srgbClr val="000000"/>
                </a:solidFill>
              </a:rPr>
              <a:t>мероприятия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2975" y="0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78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096" y="81546"/>
            <a:ext cx="7092280" cy="648072"/>
          </a:xfrm>
        </p:spPr>
        <p:txBody>
          <a:bodyPr/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со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Статкомитетом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СНГ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Nichiporovich\Documents\2015\Командировки\Новосибирск\c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20492"/>
            <a:ext cx="8748464" cy="438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17440" y="867807"/>
            <a:ext cx="6210944" cy="86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Участие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Статкомитета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СНГ </a:t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в семинарах ЕЭК 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79511" y="2049493"/>
            <a:ext cx="4536504" cy="124291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Координация </a:t>
            </a:r>
            <a:r>
              <a:rPr lang="ru-RU" sz="1600" b="1" dirty="0"/>
              <a:t>статистической деятельности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по </a:t>
            </a:r>
            <a:r>
              <a:rPr lang="ru-RU" sz="1600" b="1" dirty="0"/>
              <a:t>внедрению пересмотренных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международных </a:t>
            </a:r>
            <a:r>
              <a:rPr lang="ru-RU" sz="1600" b="1" dirty="0"/>
              <a:t>стандартов и </a:t>
            </a:r>
            <a:endParaRPr lang="ru-RU" sz="1600" b="1" dirty="0" smtClean="0"/>
          </a:p>
          <a:p>
            <a:pPr algn="ctr" eaLnBrk="1" hangingPunct="1"/>
            <a:r>
              <a:rPr lang="ru-RU" sz="1600" b="1" dirty="0" smtClean="0"/>
              <a:t>оценке </a:t>
            </a:r>
            <a:r>
              <a:rPr lang="ru-RU" sz="1600" b="1" dirty="0"/>
              <a:t>финансового сектора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400" b="1" dirty="0" smtClean="0"/>
              <a:t>(</a:t>
            </a:r>
            <a:r>
              <a:rPr lang="ru-RU" sz="1400" b="1" dirty="0"/>
              <a:t>октябрь 2014 г.)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05920" y="2038204"/>
            <a:ext cx="3930576" cy="124291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/>
              <a:t>Глобализация и статистика: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формирование </a:t>
            </a:r>
            <a:r>
              <a:rPr lang="ru-RU" sz="1600" b="1" dirty="0"/>
              <a:t>наднациональных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статистических </a:t>
            </a:r>
            <a:r>
              <a:rPr lang="ru-RU" sz="1600" b="1" dirty="0"/>
              <a:t>систем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400" b="1" dirty="0" smtClean="0"/>
              <a:t>(</a:t>
            </a:r>
            <a:r>
              <a:rPr lang="ru-RU" sz="1400" b="1" dirty="0"/>
              <a:t>сентябрь 2015 г.)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AutoShape 39"/>
          <p:cNvSpPr>
            <a:spLocks noChangeArrowheads="1"/>
          </p:cNvSpPr>
          <p:nvPr/>
        </p:nvSpPr>
        <p:spPr bwMode="auto">
          <a:xfrm>
            <a:off x="2447764" y="1737689"/>
            <a:ext cx="264329" cy="30870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1560" y="5301209"/>
            <a:ext cx="7956884" cy="14761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600" b="1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</a:rPr>
              <a:t>Участие </a:t>
            </a:r>
            <a:r>
              <a:rPr lang="ru-RU" sz="1600" b="1" dirty="0">
                <a:solidFill>
                  <a:srgbClr val="0070C0"/>
                </a:solidFill>
              </a:rPr>
              <a:t>Председателя </a:t>
            </a:r>
            <a:r>
              <a:rPr lang="ru-RU" sz="1600" b="1" dirty="0" err="1">
                <a:solidFill>
                  <a:srgbClr val="0070C0"/>
                </a:solidFill>
              </a:rPr>
              <a:t>Статкомитета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СНГ В.Л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600" b="1" dirty="0" err="1">
                <a:solidFill>
                  <a:srgbClr val="0070C0"/>
                </a:solidFill>
              </a:rPr>
              <a:t>Соколина</a:t>
            </a:r>
            <a:r>
              <a:rPr lang="ru-RU" sz="1600" b="1" dirty="0">
                <a:solidFill>
                  <a:srgbClr val="0070C0"/>
                </a:solidFill>
              </a:rPr>
              <a:t> в рабочей </a:t>
            </a:r>
            <a:r>
              <a:rPr lang="ru-RU" sz="1600" b="1" dirty="0" smtClean="0">
                <a:solidFill>
                  <a:srgbClr val="0070C0"/>
                </a:solidFill>
              </a:rPr>
              <a:t/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встрече </a:t>
            </a:r>
            <a:r>
              <a:rPr lang="ru-RU" sz="1600" b="1" dirty="0" smtClean="0">
                <a:solidFill>
                  <a:srgbClr val="0070C0"/>
                </a:solidFill>
              </a:rPr>
              <a:t>члена </a:t>
            </a:r>
            <a:r>
              <a:rPr lang="ru-RU" sz="1600" b="1" dirty="0">
                <a:solidFill>
                  <a:srgbClr val="0070C0"/>
                </a:solidFill>
              </a:rPr>
              <a:t>Коллегии ЕЭК (Министра</a:t>
            </a:r>
            <a:r>
              <a:rPr lang="ru-RU" sz="1600" b="1" dirty="0" smtClean="0">
                <a:solidFill>
                  <a:srgbClr val="0070C0"/>
                </a:solidFill>
              </a:rPr>
              <a:t>) Т.Д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600" b="1" dirty="0" smtClean="0">
                <a:solidFill>
                  <a:srgbClr val="0070C0"/>
                </a:solidFill>
              </a:rPr>
              <a:t>Валовой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/>
              <a:t>с </a:t>
            </a:r>
            <a:r>
              <a:rPr lang="ru-RU" sz="1600" b="1" dirty="0" smtClean="0"/>
              <a:t>руководителями </a:t>
            </a:r>
            <a:r>
              <a:rPr lang="ru-RU" sz="1600" b="1" dirty="0" err="1" smtClean="0"/>
              <a:t>нацстатслужб</a:t>
            </a:r>
            <a:r>
              <a:rPr lang="ru-RU" sz="1600" b="1" dirty="0" smtClean="0"/>
              <a:t> </a:t>
            </a:r>
            <a:r>
              <a:rPr lang="ru-RU" sz="1600" b="1" dirty="0"/>
              <a:t>государств – членов ЕАЭС </a:t>
            </a:r>
            <a:br>
              <a:rPr lang="ru-RU" sz="1600" b="1" dirty="0"/>
            </a:br>
            <a:r>
              <a:rPr lang="ru-RU" sz="1600" b="1" dirty="0"/>
              <a:t>«на полях» 46-й сессии </a:t>
            </a:r>
            <a:r>
              <a:rPr lang="ru-RU" sz="1600" b="1" dirty="0" err="1"/>
              <a:t>Статкомиссии</a:t>
            </a:r>
            <a:r>
              <a:rPr lang="ru-RU" sz="1600" b="1" dirty="0"/>
              <a:t> ООН </a:t>
            </a:r>
            <a:br>
              <a:rPr lang="ru-RU" sz="1600" b="1" dirty="0"/>
            </a:br>
            <a:r>
              <a:rPr lang="ru-RU" sz="1600" b="1" dirty="0"/>
              <a:t>(</a:t>
            </a:r>
            <a:r>
              <a:rPr lang="ru-RU" sz="1600" b="1" dirty="0" err="1"/>
              <a:t>г.Нью</a:t>
            </a:r>
            <a:r>
              <a:rPr lang="ru-RU" sz="1600" b="1" dirty="0"/>
              <a:t>-Йорк, 3 марта 2015 г.)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AutoShape 39"/>
          <p:cNvSpPr>
            <a:spLocks noChangeArrowheads="1"/>
          </p:cNvSpPr>
          <p:nvPr/>
        </p:nvSpPr>
        <p:spPr bwMode="auto">
          <a:xfrm>
            <a:off x="6937083" y="1729502"/>
            <a:ext cx="264329" cy="30870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032" y="6474877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2975" y="9854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7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219" y="80111"/>
            <a:ext cx="7092280" cy="648072"/>
          </a:xfrm>
        </p:spPr>
        <p:txBody>
          <a:bodyPr/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со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Статкомитетом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СНГ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Nichiporovich\Documents\2015\Командировки\Новосибирск\c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6873411" cy="404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15516" y="3140968"/>
            <a:ext cx="3930576" cy="124291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0000"/>
                </a:solidFill>
              </a:rPr>
              <a:t>С использованием </a:t>
            </a:r>
            <a:r>
              <a:rPr lang="ru-RU" sz="1400" b="1" dirty="0" smtClean="0">
                <a:solidFill>
                  <a:srgbClr val="000000"/>
                </a:solidFill>
              </a:rPr>
              <a:t>материалов</a:t>
            </a:r>
            <a:br>
              <a:rPr lang="ru-RU" sz="1400" b="1" dirty="0" smtClean="0">
                <a:solidFill>
                  <a:srgbClr val="000000"/>
                </a:solidFill>
              </a:rPr>
            </a:br>
            <a:r>
              <a:rPr lang="ru-RU" sz="1400" b="1" dirty="0" err="1" smtClean="0">
                <a:solidFill>
                  <a:srgbClr val="000000"/>
                </a:solidFill>
              </a:rPr>
              <a:t>Статкомитета</a:t>
            </a:r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ru-RU" sz="1400" b="1" dirty="0">
                <a:solidFill>
                  <a:srgbClr val="000000"/>
                </a:solidFill>
              </a:rPr>
              <a:t>СНГ </a:t>
            </a:r>
            <a:r>
              <a:rPr lang="ru-RU" sz="1400" b="1" dirty="0" smtClean="0">
                <a:solidFill>
                  <a:srgbClr val="000000"/>
                </a:solidFill>
              </a:rPr>
              <a:t/>
            </a:r>
            <a:br>
              <a:rPr lang="ru-RU" sz="1400" b="1" dirty="0" smtClean="0">
                <a:solidFill>
                  <a:srgbClr val="000000"/>
                </a:solidFill>
              </a:rPr>
            </a:br>
            <a:r>
              <a:rPr lang="ru-RU" sz="1400" b="1" dirty="0" smtClean="0">
                <a:solidFill>
                  <a:srgbClr val="000000"/>
                </a:solidFill>
              </a:rPr>
              <a:t>разработаны </a:t>
            </a:r>
            <a:r>
              <a:rPr lang="ru-RU" sz="1400" b="1" dirty="0">
                <a:solidFill>
                  <a:srgbClr val="000000"/>
                </a:solidFill>
              </a:rPr>
              <a:t>первые четыре </a:t>
            </a:r>
            <a:r>
              <a:rPr lang="ru-RU" sz="1400" b="1" dirty="0" smtClean="0">
                <a:solidFill>
                  <a:srgbClr val="000000"/>
                </a:solidFill>
              </a:rPr>
              <a:t>методики</a:t>
            </a:r>
            <a:br>
              <a:rPr lang="ru-RU" sz="1400" b="1" dirty="0" smtClean="0">
                <a:solidFill>
                  <a:srgbClr val="000000"/>
                </a:solidFill>
              </a:rPr>
            </a:br>
            <a:r>
              <a:rPr lang="ru-RU" sz="1400" b="1" dirty="0" smtClean="0">
                <a:solidFill>
                  <a:srgbClr val="000000"/>
                </a:solidFill>
              </a:rPr>
              <a:t>формирования </a:t>
            </a:r>
            <a:r>
              <a:rPr lang="ru-RU" sz="1400" b="1" dirty="0">
                <a:solidFill>
                  <a:srgbClr val="000000"/>
                </a:solidFill>
              </a:rPr>
              <a:t>показателей ЕАЭС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7504" y="1160748"/>
            <a:ext cx="3930576" cy="124291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70C0"/>
                </a:solidFill>
              </a:rPr>
              <a:t>Ускорена работу по унификации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применяемых в </a:t>
            </a:r>
            <a:r>
              <a:rPr lang="ru-RU" sz="1400" b="1" dirty="0">
                <a:solidFill>
                  <a:srgbClr val="0070C0"/>
                </a:solidFill>
              </a:rPr>
              <a:t>ЕАЭС классификаций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/>
            </a:r>
            <a:br>
              <a:rPr lang="ru-RU" sz="1400" b="1" dirty="0" smtClean="0">
                <a:solidFill>
                  <a:srgbClr val="000000"/>
                </a:solidFill>
              </a:rPr>
            </a:br>
            <a:r>
              <a:rPr lang="ru-RU" sz="1400" b="1" dirty="0" smtClean="0">
                <a:solidFill>
                  <a:srgbClr val="000000"/>
                </a:solidFill>
              </a:rPr>
              <a:t>(</a:t>
            </a:r>
            <a:r>
              <a:rPr lang="ru-RU" sz="1400" b="1" dirty="0">
                <a:solidFill>
                  <a:srgbClr val="000000"/>
                </a:solidFill>
              </a:rPr>
              <a:t>КИСЭ, </a:t>
            </a:r>
            <a:r>
              <a:rPr lang="en-US" sz="1400" b="1" dirty="0">
                <a:solidFill>
                  <a:srgbClr val="000000"/>
                </a:solidFill>
              </a:rPr>
              <a:t>NACE, rev.2)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2914" y="4977172"/>
            <a:ext cx="3930576" cy="124291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70C0"/>
                </a:solidFill>
              </a:rPr>
              <a:t>Подготовлено решение ВЕЭС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по </a:t>
            </a:r>
            <a:r>
              <a:rPr lang="ru-RU" sz="1400" b="1" dirty="0">
                <a:solidFill>
                  <a:srgbClr val="0070C0"/>
                </a:solidFill>
              </a:rPr>
              <a:t>проведению переписей населения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раунда </a:t>
            </a:r>
            <a:r>
              <a:rPr lang="ru-RU" sz="1400" b="1" dirty="0">
                <a:solidFill>
                  <a:srgbClr val="0070C0"/>
                </a:solidFill>
              </a:rPr>
              <a:t>2020 года в согласованные сроки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52796" y="16837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40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285" y="81546"/>
            <a:ext cx="7092280" cy="648072"/>
          </a:xfrm>
        </p:spPr>
        <p:txBody>
          <a:bodyPr/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со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Статкомитетом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СНГ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Nichiporovich\Documents\2015\Командировки\Новосибирск\c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2" y="1353119"/>
            <a:ext cx="7632848" cy="404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002069" y="1160748"/>
            <a:ext cx="4141931" cy="2505938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70C0"/>
                </a:solidFill>
              </a:rPr>
              <a:t>Участие экспертов </a:t>
            </a:r>
            <a:r>
              <a:rPr lang="ru-RU" sz="1400" b="1" dirty="0" err="1">
                <a:solidFill>
                  <a:srgbClr val="0070C0"/>
                </a:solidFill>
              </a:rPr>
              <a:t>Статкомитета</a:t>
            </a:r>
            <a:r>
              <a:rPr lang="ru-RU" sz="1400" b="1" dirty="0">
                <a:solidFill>
                  <a:srgbClr val="0070C0"/>
                </a:solidFill>
              </a:rPr>
              <a:t> СНГ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в </a:t>
            </a:r>
            <a:r>
              <a:rPr lang="ru-RU" sz="1400" b="1" dirty="0">
                <a:solidFill>
                  <a:srgbClr val="0070C0"/>
                </a:solidFill>
              </a:rPr>
              <a:t>заседаниях консультативных </a:t>
            </a:r>
            <a:r>
              <a:rPr lang="ru-RU" sz="1400" b="1" dirty="0" smtClean="0">
                <a:solidFill>
                  <a:srgbClr val="0070C0"/>
                </a:solidFill>
              </a:rPr>
              <a:t>органов</a:t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при Коллегии ЕЭК </a:t>
            </a:r>
            <a:r>
              <a:rPr lang="ru-RU" sz="1400" b="1" dirty="0"/>
              <a:t>повышает эффективность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совместной </a:t>
            </a:r>
            <a:r>
              <a:rPr lang="ru-RU" sz="1400" b="1" dirty="0" smtClean="0"/>
              <a:t>работы</a:t>
            </a:r>
            <a:br>
              <a:rPr lang="ru-RU" sz="1400" b="1" dirty="0" smtClean="0"/>
            </a:br>
            <a:r>
              <a:rPr lang="ru-RU" sz="1400" b="1" dirty="0" smtClean="0"/>
              <a:t>(</a:t>
            </a:r>
            <a:r>
              <a:rPr lang="ru-RU" sz="1400" b="1" dirty="0">
                <a:solidFill>
                  <a:srgbClr val="0070C0"/>
                </a:solidFill>
              </a:rPr>
              <a:t>рекомендации </a:t>
            </a:r>
            <a:r>
              <a:rPr lang="ru-RU" sz="1400" b="1" dirty="0" smtClean="0">
                <a:solidFill>
                  <a:srgbClr val="0070C0"/>
                </a:solidFill>
              </a:rPr>
              <a:t>Коллегии </a:t>
            </a:r>
            <a:r>
              <a:rPr lang="ru-RU" sz="1400" b="1" dirty="0">
                <a:solidFill>
                  <a:srgbClr val="0070C0"/>
                </a:solidFill>
              </a:rPr>
              <a:t>ЕЭК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по </a:t>
            </a:r>
            <a:r>
              <a:rPr lang="ru-RU" sz="1400" b="1" dirty="0">
                <a:solidFill>
                  <a:srgbClr val="0070C0"/>
                </a:solidFill>
              </a:rPr>
              <a:t>перечню </a:t>
            </a:r>
            <a:r>
              <a:rPr lang="ru-RU" sz="1400" b="1" dirty="0" smtClean="0">
                <a:solidFill>
                  <a:srgbClr val="0070C0"/>
                </a:solidFill>
              </a:rPr>
              <a:t>показателей</a:t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и атрибутов </a:t>
            </a:r>
            <a:r>
              <a:rPr lang="ru-RU" sz="1400" b="1" dirty="0" err="1">
                <a:solidFill>
                  <a:srgbClr val="0070C0"/>
                </a:solidFill>
              </a:rPr>
              <a:t>статнаблюдения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</a:rPr>
              <a:t>за</a:t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взаимной торговлей товарами,</a:t>
            </a:r>
            <a:r>
              <a:rPr lang="ru-RU" sz="1400" b="1" dirty="0"/>
              <a:t>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а </a:t>
            </a:r>
            <a:r>
              <a:rPr lang="ru-RU" sz="1400" b="1" dirty="0"/>
              <a:t>также методам проведения </a:t>
            </a:r>
            <a:r>
              <a:rPr lang="ru-RU" sz="1400" b="1" dirty="0" err="1" smtClean="0"/>
              <a:t>досчетов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err="1" smtClean="0"/>
              <a:t>неучтеных</a:t>
            </a:r>
            <a:r>
              <a:rPr lang="ru-RU" sz="1400" b="1" dirty="0" smtClean="0"/>
              <a:t> объемов </a:t>
            </a:r>
            <a:r>
              <a:rPr lang="ru-RU" sz="1400" b="1" dirty="0"/>
              <a:t>внешней и взаимной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торговли </a:t>
            </a:r>
            <a:r>
              <a:rPr lang="ru-RU" sz="1400" b="1" dirty="0"/>
              <a:t>товарами)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002068" y="4041068"/>
            <a:ext cx="4141931" cy="2448272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/>
              <a:t>Работа по сопоставимости данных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взаимной торговли</a:t>
            </a:r>
            <a:br>
              <a:rPr lang="ru-RU" sz="1400" b="1" dirty="0" smtClean="0"/>
            </a:br>
            <a:r>
              <a:rPr lang="ru-RU" sz="1400" b="1" dirty="0" smtClean="0"/>
              <a:t>позволила </a:t>
            </a:r>
            <a:r>
              <a:rPr lang="ru-RU" sz="1400" b="1" dirty="0"/>
              <a:t>начиная с 2015 </a:t>
            </a:r>
            <a:r>
              <a:rPr lang="ru-RU" sz="1400" b="1" dirty="0" smtClean="0"/>
              <a:t>года</a:t>
            </a:r>
            <a:br>
              <a:rPr lang="ru-RU" sz="1400" b="1" dirty="0" smtClean="0"/>
            </a:br>
            <a:r>
              <a:rPr lang="ru-RU" sz="1400" b="1" dirty="0" smtClean="0">
                <a:solidFill>
                  <a:srgbClr val="0070C0"/>
                </a:solidFill>
              </a:rPr>
              <a:t>отказаться </a:t>
            </a:r>
            <a:r>
              <a:rPr lang="ru-RU" sz="1400" b="1" dirty="0">
                <a:solidFill>
                  <a:srgbClr val="0070C0"/>
                </a:solidFill>
              </a:rPr>
              <a:t>от использования в </a:t>
            </a:r>
            <a:r>
              <a:rPr lang="ru-RU" sz="1400" b="1" dirty="0" smtClean="0">
                <a:solidFill>
                  <a:srgbClr val="0070C0"/>
                </a:solidFill>
              </a:rPr>
              <a:t>качестве</a:t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данных </a:t>
            </a:r>
            <a:r>
              <a:rPr lang="ru-RU" sz="1400" b="1" dirty="0">
                <a:solidFill>
                  <a:srgbClr val="0070C0"/>
                </a:solidFill>
              </a:rPr>
              <a:t>о взаимной торговли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Российской </a:t>
            </a:r>
            <a:r>
              <a:rPr lang="ru-RU" sz="1400" b="1" dirty="0">
                <a:solidFill>
                  <a:srgbClr val="0070C0"/>
                </a:solidFill>
              </a:rPr>
              <a:t>Федерации «зеркальных»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данных </a:t>
            </a:r>
            <a:r>
              <a:rPr lang="ru-RU" sz="1400" b="1" dirty="0" smtClean="0"/>
              <a:t>Республики </a:t>
            </a:r>
            <a:r>
              <a:rPr lang="ru-RU" sz="1400" b="1" dirty="0"/>
              <a:t>Беларусь и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Республики </a:t>
            </a:r>
            <a:r>
              <a:rPr lang="ru-RU" sz="1400" b="1" dirty="0"/>
              <a:t>Казахстан </a:t>
            </a:r>
            <a:r>
              <a:rPr lang="ru-RU" sz="1400" b="1" dirty="0" smtClean="0"/>
              <a:t>при формировании</a:t>
            </a:r>
            <a:br>
              <a:rPr lang="ru-RU" sz="1400" b="1" dirty="0" smtClean="0"/>
            </a:br>
            <a:r>
              <a:rPr lang="ru-RU" sz="1400" b="1" dirty="0" smtClean="0"/>
              <a:t>данных </a:t>
            </a:r>
            <a:r>
              <a:rPr lang="ru-RU" sz="1400" b="1" dirty="0"/>
              <a:t>о взаимной торговле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товарами </a:t>
            </a:r>
            <a:r>
              <a:rPr lang="ru-RU" sz="1400" b="1" dirty="0"/>
              <a:t>ЕАЭС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2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2973" y="15032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5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207" y="81546"/>
            <a:ext cx="7092280" cy="648072"/>
          </a:xfrm>
        </p:spPr>
        <p:txBody>
          <a:bodyPr/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со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Статкомитетом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СНГ</a:t>
            </a:r>
            <a:endParaRPr 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Nichiporovich\Documents\2015\Командировки\Новосибирск\c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8" y="2168860"/>
            <a:ext cx="6251640" cy="313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79512" y="879827"/>
            <a:ext cx="8784976" cy="1109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rgbClr val="0070C0"/>
                </a:solidFill>
              </a:rPr>
              <a:t>Дальнейшее развитие Евразийской статистической системы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рамках сотрудничества ЕЭК со </a:t>
            </a:r>
            <a:r>
              <a:rPr lang="ru-RU" b="1" dirty="0" err="1">
                <a:solidFill>
                  <a:srgbClr val="0070C0"/>
                </a:solidFill>
              </a:rPr>
              <a:t>Статкомитетом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СНГ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будет основываться на объединении экспертных ресурсов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координации действий </a:t>
            </a:r>
            <a:r>
              <a:rPr lang="ru-RU" b="1" dirty="0" smtClean="0"/>
              <a:t>по: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306664" y="2276872"/>
            <a:ext cx="4752517" cy="621457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70C0"/>
                </a:solidFill>
              </a:rPr>
              <a:t>разработке долгосрочных программ развития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332585" y="3320988"/>
            <a:ext cx="4752516" cy="1031077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70C0"/>
                </a:solidFill>
              </a:rPr>
              <a:t>обеспечению сопоставимости </a:t>
            </a:r>
            <a:r>
              <a:rPr lang="ru-RU" sz="1600" b="1" dirty="0" smtClean="0">
                <a:solidFill>
                  <a:srgbClr val="0070C0"/>
                </a:solidFill>
              </a:rPr>
              <a:t/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официальной </a:t>
            </a:r>
            <a:r>
              <a:rPr lang="ru-RU" sz="1600" b="1" dirty="0">
                <a:solidFill>
                  <a:srgbClr val="0070C0"/>
                </a:solidFill>
              </a:rPr>
              <a:t>статистической информации </a:t>
            </a:r>
            <a:r>
              <a:rPr lang="ru-RU" sz="1600" b="1" dirty="0" smtClean="0">
                <a:solidFill>
                  <a:srgbClr val="0070C0"/>
                </a:solidFill>
              </a:rPr>
              <a:t/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государств </a:t>
            </a:r>
            <a:r>
              <a:rPr lang="ru-RU" sz="1600" b="1" dirty="0">
                <a:solidFill>
                  <a:srgbClr val="0070C0"/>
                </a:solidFill>
              </a:rPr>
              <a:t>– членов ЕАЭС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19972" y="4744433"/>
            <a:ext cx="4752516" cy="1116124"/>
          </a:xfrm>
          <a:prstGeom prst="rect">
            <a:avLst/>
          </a:prstGeom>
          <a:solidFill>
            <a:srgbClr val="D6E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70C0"/>
                </a:solidFill>
              </a:rPr>
              <a:t>применению уполномоченными </a:t>
            </a:r>
            <a:r>
              <a:rPr lang="ru-RU" sz="1600" b="1" dirty="0" smtClean="0">
                <a:solidFill>
                  <a:srgbClr val="0070C0"/>
                </a:solidFill>
              </a:rPr>
              <a:t>органами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государств – членов ЕАЭС 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единых</a:t>
            </a:r>
            <a:r>
              <a:rPr lang="ru-RU" sz="1600" b="1" dirty="0">
                <a:solidFill>
                  <a:srgbClr val="0070C0"/>
                </a:solidFill>
              </a:rPr>
              <a:t>, сопоставимых на </a:t>
            </a:r>
            <a:r>
              <a:rPr lang="ru-RU" sz="1600" b="1" dirty="0" smtClean="0">
                <a:solidFill>
                  <a:srgbClr val="0070C0"/>
                </a:solidFill>
              </a:rPr>
              <a:t>международном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 уровне стандартов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1507" y="0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4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46"/>
          <p:cNvSpPr>
            <a:spLocks noChangeArrowheads="1"/>
          </p:cNvSpPr>
          <p:nvPr/>
        </p:nvSpPr>
        <p:spPr bwMode="auto">
          <a:xfrm>
            <a:off x="1941081" y="-48131"/>
            <a:ext cx="6366503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Евразийская система статистики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современном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этапе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2015" y="0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79701" y="1223734"/>
            <a:ext cx="5226566" cy="468052"/>
          </a:xfrm>
          <a:prstGeom prst="rect">
            <a:avLst/>
          </a:prstGeom>
          <a:solidFill>
            <a:srgbClr val="9AB5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/>
              <a:t>Департамент статистики</a:t>
            </a:r>
            <a:endParaRPr lang="ru-RU" altLang="ru-RU" sz="2000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9009" y="3113376"/>
            <a:ext cx="2088232" cy="10357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Отдел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экономической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статистики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 сводных работ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22510" y="1700808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43125" y="2441186"/>
            <a:ext cx="682197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411101" y="3113376"/>
            <a:ext cx="2088232" cy="10585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Отдел отраслевой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и социально-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демографической 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статистики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658775" y="3126045"/>
            <a:ext cx="2088232" cy="10458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Отдел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финансовой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статистики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6928603" y="3136194"/>
            <a:ext cx="2088232" cy="10357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Отдел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статистики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внешней и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взаимной торговли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264627" y="2441186"/>
            <a:ext cx="0" cy="6620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14938" y="2441186"/>
            <a:ext cx="0" cy="672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832140" y="2441186"/>
            <a:ext cx="0" cy="672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8065098" y="2420888"/>
            <a:ext cx="1" cy="7153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3"/>
          <p:cNvSpPr txBox="1">
            <a:spLocks/>
          </p:cNvSpPr>
          <p:nvPr/>
        </p:nvSpPr>
        <p:spPr bwMode="auto">
          <a:xfrm>
            <a:off x="8309603" y="6477000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46"/>
          <p:cNvSpPr>
            <a:spLocks noChangeArrowheads="1"/>
          </p:cNvSpPr>
          <p:nvPr/>
        </p:nvSpPr>
        <p:spPr bwMode="auto">
          <a:xfrm>
            <a:off x="1943100" y="-25047"/>
            <a:ext cx="63769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Евразийская система статистики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современном этапе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89750" y="944724"/>
            <a:ext cx="5226566" cy="468052"/>
          </a:xfrm>
          <a:prstGeom prst="rect">
            <a:avLst/>
          </a:prstGeom>
          <a:solidFill>
            <a:srgbClr val="9AB5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/>
              <a:t>Евразийская экономическая комиссия</a:t>
            </a:r>
            <a:endParaRPr lang="ru-RU" altLang="ru-RU" sz="20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10367" y="2094142"/>
            <a:ext cx="2736304" cy="5041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Совет Комиссии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48164" y="2049577"/>
            <a:ext cx="2736304" cy="497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Коллегия Комиссии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21597" y="3411405"/>
            <a:ext cx="2736304" cy="900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Консультативные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органы по статистике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при Коллегии ЕЭК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48164" y="3392996"/>
            <a:ext cx="2736304" cy="900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b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статистики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0287" y="5481228"/>
            <a:ext cx="2088232" cy="828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Национальные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статистические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службы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50455" y="1412776"/>
            <a:ext cx="0" cy="3420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3"/>
          </p:cNvCxnSpPr>
          <p:nvPr/>
        </p:nvCxnSpPr>
        <p:spPr>
          <a:xfrm>
            <a:off x="3546671" y="2346235"/>
            <a:ext cx="25014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134403" y="4812858"/>
            <a:ext cx="6821973" cy="202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362331" y="5495197"/>
            <a:ext cx="2088232" cy="828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Национальные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(центральные)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банки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654112" y="5505318"/>
            <a:ext cx="2088232" cy="828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Министерства 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финансов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6912260" y="5505318"/>
            <a:ext cx="2088232" cy="828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</a:rPr>
              <a:t>Таможенные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органы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581332" y="3824259"/>
            <a:ext cx="25014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150391" y="4833156"/>
            <a:ext cx="0" cy="6620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30" idx="0"/>
          </p:cNvCxnSpPr>
          <p:nvPr/>
        </p:nvCxnSpPr>
        <p:spPr>
          <a:xfrm>
            <a:off x="3406447" y="4823007"/>
            <a:ext cx="0" cy="672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31" idx="0"/>
          </p:cNvCxnSpPr>
          <p:nvPr/>
        </p:nvCxnSpPr>
        <p:spPr>
          <a:xfrm>
            <a:off x="5698228" y="4833156"/>
            <a:ext cx="0" cy="672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920219" y="4833156"/>
            <a:ext cx="0" cy="672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Номер слайда 3"/>
          <p:cNvSpPr txBox="1">
            <a:spLocks/>
          </p:cNvSpPr>
          <p:nvPr/>
        </p:nvSpPr>
        <p:spPr bwMode="auto">
          <a:xfrm>
            <a:off x="8310563" y="6477000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3646" y="3743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4580" name="Picture 4" descr="MC90043925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1" y="1210456"/>
            <a:ext cx="6660913" cy="474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9876" y="4944994"/>
            <a:ext cx="8704612" cy="1655762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b="1" dirty="0">
                <a:solidFill>
                  <a:srgbClr val="C00000"/>
                </a:solidFill>
              </a:rPr>
              <a:t>Цель Программы </a:t>
            </a:r>
            <a:r>
              <a:rPr lang="ru-RU" sz="1600" b="1" dirty="0"/>
              <a:t>– развитие </a:t>
            </a:r>
            <a:r>
              <a:rPr lang="ru-RU" sz="1600" b="1" dirty="0" smtClean="0"/>
              <a:t>Евразийской </a:t>
            </a:r>
            <a:r>
              <a:rPr lang="ru-RU" sz="1600" b="1" dirty="0"/>
              <a:t>статистической системы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на основе </a:t>
            </a:r>
            <a:r>
              <a:rPr lang="ru-RU" sz="1600" b="1" dirty="0"/>
              <a:t>современных принципов </a:t>
            </a:r>
            <a:r>
              <a:rPr lang="ru-RU" sz="1600" b="1" dirty="0" smtClean="0"/>
              <a:t>функционирования и</a:t>
            </a:r>
            <a:br>
              <a:rPr lang="ru-RU" sz="1600" b="1" dirty="0" smtClean="0"/>
            </a:br>
            <a:r>
              <a:rPr lang="ru-RU" sz="1600" b="1" dirty="0" smtClean="0"/>
              <a:t>международных </a:t>
            </a:r>
            <a:r>
              <a:rPr lang="ru-RU" sz="1600" b="1" dirty="0"/>
              <a:t>стандартах в сфере статистики,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обеспечивающей </a:t>
            </a:r>
            <a:r>
              <a:rPr lang="ru-RU" sz="1600" b="1" dirty="0"/>
              <a:t>широкий круг пользователей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качественной </a:t>
            </a:r>
            <a:r>
              <a:rPr lang="ru-RU" sz="1600" b="1" dirty="0"/>
              <a:t>статистической информацией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 </a:t>
            </a:r>
            <a:r>
              <a:rPr lang="ru-RU" sz="1600" b="1" dirty="0"/>
              <a:t>социально-экономическом положении и развитии Союза.</a:t>
            </a:r>
          </a:p>
        </p:txBody>
      </p:sp>
      <p:sp>
        <p:nvSpPr>
          <p:cNvPr id="9" name="Прямоугольник 46"/>
          <p:cNvSpPr>
            <a:spLocks noChangeArrowheads="1"/>
          </p:cNvSpPr>
          <p:nvPr/>
        </p:nvSpPr>
        <p:spPr bwMode="auto">
          <a:xfrm>
            <a:off x="1905124" y="-25047"/>
            <a:ext cx="69483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интеграции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статистики на 2016 – 2020 годы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2975" y="21401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9051" y="861774"/>
            <a:ext cx="8056541" cy="695018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C00000"/>
                </a:solidFill>
              </a:rPr>
              <a:t>Основание для разработки Программы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Договор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 Евразийском экономическом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союзе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/>
              <a:t>от </a:t>
            </a:r>
            <a:r>
              <a:rPr lang="ru-RU" sz="1400" b="1" dirty="0"/>
              <a:t>29 мая 2014 года (пункт 14 </a:t>
            </a:r>
            <a:r>
              <a:rPr lang="ru-RU" sz="1400" b="1" dirty="0"/>
              <a:t>П</a:t>
            </a:r>
            <a:r>
              <a:rPr lang="ru-RU" sz="1400" b="1" dirty="0" smtClean="0"/>
              <a:t>риложение </a:t>
            </a:r>
            <a:r>
              <a:rPr lang="ru-RU" sz="1400" b="1" dirty="0"/>
              <a:t>4</a:t>
            </a:r>
            <a:r>
              <a:rPr lang="ru-RU" sz="1400" b="1" dirty="0" smtClean="0"/>
              <a:t>)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490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441993" y="1628800"/>
            <a:ext cx="8207375" cy="72072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внедрение новых версий международных статистических стандартов</a:t>
            </a:r>
            <a:r>
              <a:rPr lang="ru-RU" sz="1600" b="1" dirty="0" smtClean="0"/>
              <a:t>,</a:t>
            </a:r>
            <a:br>
              <a:rPr lang="ru-RU" sz="1600" b="1" dirty="0" smtClean="0"/>
            </a:br>
            <a:r>
              <a:rPr lang="ru-RU" sz="1600" b="1" dirty="0" smtClean="0"/>
              <a:t>  включая </a:t>
            </a:r>
            <a:r>
              <a:rPr lang="ru-RU" sz="1600" b="1" dirty="0"/>
              <a:t>методологии и </a:t>
            </a:r>
            <a:r>
              <a:rPr lang="ru-RU" sz="1600" b="1" dirty="0" smtClean="0"/>
              <a:t>классификации</a:t>
            </a:r>
            <a:endParaRPr lang="ru-RU" altLang="ru-RU" sz="1600" b="1" dirty="0"/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457729" y="2636912"/>
            <a:ext cx="8207375" cy="863600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 smtClean="0"/>
              <a:t>разработка </a:t>
            </a:r>
            <a:r>
              <a:rPr lang="ru-RU" sz="1600" b="1" dirty="0"/>
              <a:t>и внедрение статистических методологий Союза </a:t>
            </a:r>
            <a:r>
              <a:rPr lang="ru-RU" sz="1600" b="1" dirty="0" smtClean="0"/>
              <a:t>и</a:t>
            </a:r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 smtClean="0"/>
              <a:t>  развитие </a:t>
            </a:r>
            <a:r>
              <a:rPr lang="ru-RU" sz="1600" b="1" dirty="0"/>
              <a:t>системы показателей для оценки интеграционных </a:t>
            </a:r>
            <a:r>
              <a:rPr lang="ru-RU" sz="1600" b="1" dirty="0" smtClean="0"/>
              <a:t>процессов</a:t>
            </a:r>
            <a:endParaRPr lang="ru-RU" altLang="ru-RU" sz="1600" b="1" dirty="0"/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452435" y="3789040"/>
            <a:ext cx="8207375" cy="72072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внедрение новых методов и технологий в сфере </a:t>
            </a:r>
            <a:r>
              <a:rPr lang="ru-RU" sz="1600" b="1" dirty="0" smtClean="0"/>
              <a:t>статистики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873588"/>
            <a:ext cx="2952328" cy="504056"/>
          </a:xfrm>
          <a:solidFill>
            <a:srgbClr val="FFF89F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4694" y="4761148"/>
            <a:ext cx="8207375" cy="72072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подготовка к национальным переписям </a:t>
            </a:r>
            <a:r>
              <a:rPr lang="ru-RU" sz="1600" b="1" dirty="0" smtClean="0"/>
              <a:t>населения раунда </a:t>
            </a:r>
            <a:r>
              <a:rPr lang="ru-RU" sz="1600" b="1" dirty="0"/>
              <a:t>2020 </a:t>
            </a:r>
            <a:r>
              <a:rPr lang="ru-RU" sz="1600" b="1" dirty="0" smtClean="0"/>
              <a:t>года</a:t>
            </a:r>
            <a:endParaRPr lang="ru-RU" sz="1600" b="1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44858" y="5769260"/>
            <a:ext cx="8207375" cy="72072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укрепление потенциала статистической системы Союза </a:t>
            </a:r>
            <a:r>
              <a:rPr lang="ru-RU" sz="1600" b="1" dirty="0" smtClean="0"/>
              <a:t>и </a:t>
            </a:r>
            <a:br>
              <a:rPr lang="ru-RU" sz="1600" b="1" dirty="0" smtClean="0"/>
            </a:br>
            <a:r>
              <a:rPr lang="ru-RU" sz="1600" b="1" dirty="0" smtClean="0"/>
              <a:t>  совершенствование актов</a:t>
            </a:r>
            <a:r>
              <a:rPr lang="ru-RU" sz="1600" b="1" dirty="0"/>
              <a:t>, входящих в право Союза, </a:t>
            </a:r>
            <a:r>
              <a:rPr lang="ru-RU" sz="1600" b="1" dirty="0" smtClean="0"/>
              <a:t>в </a:t>
            </a:r>
            <a:r>
              <a:rPr lang="ru-RU" sz="1600" b="1" dirty="0"/>
              <a:t>сфере статистики</a:t>
            </a:r>
          </a:p>
        </p:txBody>
      </p:sp>
      <p:sp>
        <p:nvSpPr>
          <p:cNvPr id="14" name="Прямоугольник 46"/>
          <p:cNvSpPr>
            <a:spLocks noChangeArrowheads="1"/>
          </p:cNvSpPr>
          <p:nvPr/>
        </p:nvSpPr>
        <p:spPr bwMode="auto">
          <a:xfrm>
            <a:off x="1907704" y="-25047"/>
            <a:ext cx="69483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интеграции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статистики на 2016 – 2020 годы</a:t>
            </a: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27694" y="6474877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244" y="1606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23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46"/>
          <p:cNvSpPr>
            <a:spLocks noChangeArrowheads="1"/>
          </p:cNvSpPr>
          <p:nvPr/>
        </p:nvSpPr>
        <p:spPr bwMode="auto">
          <a:xfrm>
            <a:off x="2267744" y="118760"/>
            <a:ext cx="5580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вопросы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Объект 2"/>
          <p:cNvSpPr>
            <a:spLocks noGrp="1"/>
          </p:cNvSpPr>
          <p:nvPr>
            <p:ph idx="1"/>
          </p:nvPr>
        </p:nvSpPr>
        <p:spPr>
          <a:xfrm>
            <a:off x="323850" y="1089025"/>
            <a:ext cx="8604250" cy="543560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евразийской интеграции и развитие Евразийской системы статистики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Сотрудничество Евразийской экономической комиссии с Межгосударственным статистическим комитетом СНГ</a:t>
            </a:r>
          </a:p>
          <a:p>
            <a:r>
              <a:rPr lang="ru-RU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Евразийская система статистики на современном этапе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интеграции в сфере статистики Евразийского экономического союза на 2016 – 2020 годы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4933" y="5871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488441" y="1520788"/>
            <a:ext cx="8173084" cy="396044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внедрение новых версий международных статистических </a:t>
            </a:r>
            <a:r>
              <a:rPr lang="ru-RU" sz="1600" b="1" dirty="0" smtClean="0"/>
              <a:t>стандартов</a:t>
            </a:r>
            <a:endParaRPr lang="ru-RU" altLang="ru-RU" sz="1600" b="1" dirty="0"/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488441" y="2096852"/>
            <a:ext cx="8158313" cy="576064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altLang="ru-RU" sz="1600" b="1" dirty="0" smtClean="0"/>
              <a:t>координация взаимодействия уполномоченных органов государств-членов </a:t>
            </a:r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altLang="ru-RU" sz="1600" b="1" dirty="0"/>
              <a:t> </a:t>
            </a:r>
            <a:r>
              <a:rPr lang="ru-RU" altLang="ru-RU" sz="1600" b="1" dirty="0" smtClean="0"/>
              <a:t> в сфере статистки</a:t>
            </a:r>
            <a:endParaRPr lang="ru-RU" altLang="ru-RU" sz="1600" b="1" dirty="0"/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488440" y="2825243"/>
            <a:ext cx="8149492" cy="570523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создание системы классификаций Союза, гармонизированных с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национальными </a:t>
            </a:r>
            <a:r>
              <a:rPr lang="ru-RU" sz="1600" b="1" dirty="0"/>
              <a:t>и международными классификациями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873588"/>
            <a:ext cx="2952328" cy="504056"/>
          </a:xfrm>
          <a:solidFill>
            <a:srgbClr val="FFF89F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7053" y="3537012"/>
            <a:ext cx="8207375" cy="57606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разработка методологии формирования официальной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статистической </a:t>
            </a:r>
            <a:r>
              <a:rPr lang="ru-RU" sz="1600" b="1" dirty="0"/>
              <a:t>информации Союза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87507" y="4260743"/>
            <a:ext cx="8150425" cy="612068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развитие системы статистических показателей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для </a:t>
            </a:r>
            <a:r>
              <a:rPr lang="ru-RU" sz="1600" b="1" dirty="0"/>
              <a:t>оценки интеграционных процессов в Союзе</a:t>
            </a:r>
          </a:p>
        </p:txBody>
      </p:sp>
      <p:sp>
        <p:nvSpPr>
          <p:cNvPr id="14" name="Прямоугольник 46"/>
          <p:cNvSpPr>
            <a:spLocks noChangeArrowheads="1"/>
          </p:cNvSpPr>
          <p:nvPr/>
        </p:nvSpPr>
        <p:spPr bwMode="auto">
          <a:xfrm>
            <a:off x="1994326" y="-25047"/>
            <a:ext cx="69483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интеграции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статистики на 2016 – 2020 годы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9498" y="5049180"/>
            <a:ext cx="8149492" cy="432047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внедрение новых методов и технологий в сфере статистики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3814" y="5589240"/>
            <a:ext cx="8185176" cy="411273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подготовка к национальным переписям </a:t>
            </a:r>
            <a:r>
              <a:rPr lang="ru-RU" sz="1600" b="1" dirty="0" smtClean="0"/>
              <a:t>населения раунда </a:t>
            </a:r>
            <a:r>
              <a:rPr lang="ru-RU" sz="1600" b="1" dirty="0"/>
              <a:t>2020 </a:t>
            </a:r>
            <a:r>
              <a:rPr lang="ru-RU" sz="1600" b="1" dirty="0" smtClean="0"/>
              <a:t>года</a:t>
            </a:r>
            <a:endParaRPr lang="ru-RU" sz="1600" b="1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8053" y="6188075"/>
            <a:ext cx="8190938" cy="589297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укрепление потенциала статистической системы Союза </a:t>
            </a:r>
            <a:r>
              <a:rPr lang="ru-RU" sz="1600" b="1" dirty="0" smtClean="0"/>
              <a:t>и </a:t>
            </a:r>
            <a:br>
              <a:rPr lang="ru-RU" sz="1600" b="1" dirty="0" smtClean="0"/>
            </a:br>
            <a:r>
              <a:rPr lang="ru-RU" sz="1600" b="1" dirty="0" smtClean="0"/>
              <a:t>  совершенствование актов</a:t>
            </a:r>
            <a:r>
              <a:rPr lang="ru-RU" sz="1600" b="1" dirty="0"/>
              <a:t>, входящих в право Союза, </a:t>
            </a:r>
            <a:r>
              <a:rPr lang="ru-RU" sz="1600" b="1" dirty="0" smtClean="0"/>
              <a:t>в </a:t>
            </a:r>
            <a:r>
              <a:rPr lang="ru-RU" sz="1600" b="1" dirty="0"/>
              <a:t>сфере статистики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6153" y="0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504936" y="1700808"/>
            <a:ext cx="8149492" cy="1188132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Департамент </a:t>
            </a:r>
            <a:r>
              <a:rPr lang="ru-RU" sz="1600" b="1" dirty="0" smtClean="0"/>
              <a:t>статистики совместно </a:t>
            </a:r>
            <a:r>
              <a:rPr lang="ru-RU" sz="1600" b="1" dirty="0"/>
              <a:t>с уполномоченными органами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ежегодно </a:t>
            </a:r>
            <a:r>
              <a:rPr lang="ru-RU" sz="1600" b="1" dirty="0"/>
              <a:t>разрабатывает </a:t>
            </a:r>
            <a:r>
              <a:rPr lang="ru-RU" sz="1600" b="1" dirty="0" smtClean="0"/>
              <a:t>план </a:t>
            </a:r>
            <a:r>
              <a:rPr lang="ru-RU" sz="1600" b="1" dirty="0"/>
              <a:t>действий на очередной год</a:t>
            </a:r>
            <a:r>
              <a:rPr lang="ru-RU" sz="1600" b="1" dirty="0" smtClean="0"/>
              <a:t>,</a:t>
            </a:r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 smtClean="0"/>
              <a:t>  который </a:t>
            </a:r>
            <a:r>
              <a:rPr lang="ru-RU" sz="1600" b="1" dirty="0"/>
              <a:t>после обсуждения на </a:t>
            </a:r>
            <a:r>
              <a:rPr lang="ru-RU" sz="1600" b="1" dirty="0" smtClean="0"/>
              <a:t>Консультативном </a:t>
            </a:r>
            <a:r>
              <a:rPr lang="ru-RU" sz="1600" b="1" dirty="0"/>
              <a:t>комитете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 smtClean="0"/>
              <a:t>  утверждается </a:t>
            </a:r>
            <a:r>
              <a:rPr lang="ru-RU" sz="1600" b="1" dirty="0"/>
              <a:t>курирующим </a:t>
            </a:r>
            <a:r>
              <a:rPr lang="ru-RU" sz="1600" b="1" dirty="0" smtClean="0"/>
              <a:t> членом </a:t>
            </a:r>
            <a:r>
              <a:rPr lang="ru-RU" sz="1600" b="1" dirty="0"/>
              <a:t>Коллегии (Министром) Комиссии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788" y="944724"/>
            <a:ext cx="4392488" cy="504056"/>
          </a:xfrm>
          <a:solidFill>
            <a:srgbClr val="FFF89F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 реализации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46"/>
          <p:cNvSpPr>
            <a:spLocks noChangeArrowheads="1"/>
          </p:cNvSpPr>
          <p:nvPr/>
        </p:nvSpPr>
        <p:spPr bwMode="auto">
          <a:xfrm>
            <a:off x="2016124" y="0"/>
            <a:ext cx="69483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интеграции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статистики на 2016 – 2020 годы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21314" y="3146364"/>
            <a:ext cx="8149492" cy="855712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текущее управление и координацию </a:t>
            </a:r>
            <a:r>
              <a:rPr lang="ru-RU" sz="1600" b="1" dirty="0" smtClean="0"/>
              <a:t>работы по реализации Программы </a:t>
            </a:r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осуществляет Департамент статистики </a:t>
            </a:r>
            <a:endParaRPr lang="ru-RU" sz="1600" b="1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21314" y="4304964"/>
            <a:ext cx="8149492" cy="960240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 smtClean="0"/>
              <a:t>Департамент статистики ежегодно </a:t>
            </a:r>
            <a:r>
              <a:rPr lang="ru-RU" sz="1600" b="1" dirty="0"/>
              <a:t>готовит отчет о ходе выполнения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Программы и </a:t>
            </a:r>
            <a:r>
              <a:rPr lang="ru-RU" sz="1600" b="1" dirty="0"/>
              <a:t>представляет его </a:t>
            </a:r>
            <a:r>
              <a:rPr lang="ru-RU" sz="1600" b="1" dirty="0" smtClean="0"/>
              <a:t>для обсуждения на</a:t>
            </a:r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Консультативном </a:t>
            </a:r>
            <a:r>
              <a:rPr lang="ru-RU" sz="1600" b="1" dirty="0"/>
              <a:t>комитете </a:t>
            </a:r>
            <a:r>
              <a:rPr lang="ru-RU" sz="1600" b="1" dirty="0" smtClean="0"/>
              <a:t>по </a:t>
            </a:r>
            <a:r>
              <a:rPr lang="ru-RU" sz="1600" b="1" dirty="0"/>
              <a:t>статистике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21314" y="5589240"/>
            <a:ext cx="8149492" cy="841660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  <a:buFontTx/>
              <a:buChar char="•"/>
            </a:pPr>
            <a:r>
              <a:rPr lang="ru-RU" sz="1600" b="1" dirty="0"/>
              <a:t>Контроль за реализацией Программы осуществляет Комиссия </a:t>
            </a:r>
            <a:endParaRPr lang="ru-RU" sz="1600" b="1" dirty="0" smtClean="0"/>
          </a:p>
          <a:p>
            <a:pPr eaLnBrk="1" hangingPunct="1">
              <a:lnSpc>
                <a:spcPct val="95000"/>
              </a:lnSpc>
              <a:buClr>
                <a:srgbClr val="CC0000"/>
              </a:buClr>
              <a:buSzPct val="160000"/>
            </a:pPr>
            <a:r>
              <a:rPr lang="ru-RU" sz="1600" b="1" dirty="0"/>
              <a:t> </a:t>
            </a:r>
            <a:r>
              <a:rPr lang="ru-RU" sz="1600" b="1" dirty="0" smtClean="0"/>
              <a:t> совместно </a:t>
            </a:r>
            <a:r>
              <a:rPr lang="ru-RU" sz="1600" b="1" dirty="0"/>
              <a:t>с уполномоченными органами</a:t>
            </a: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83841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2975" y="675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40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ncb.ru/files/text_photo/big/1411728664_Evropeyskiy_Soyu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79" y="872716"/>
            <a:ext cx="718797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Прямоугольник 46"/>
          <p:cNvSpPr>
            <a:spLocks noChangeArrowheads="1"/>
          </p:cNvSpPr>
          <p:nvPr/>
        </p:nvSpPr>
        <p:spPr bwMode="auto">
          <a:xfrm>
            <a:off x="1908175" y="192088"/>
            <a:ext cx="6192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Программы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2975" y="23486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Объект 2"/>
          <p:cNvSpPr>
            <a:spLocks noGrp="1"/>
          </p:cNvSpPr>
          <p:nvPr>
            <p:ph idx="1"/>
          </p:nvPr>
        </p:nvSpPr>
        <p:spPr>
          <a:xfrm>
            <a:off x="143508" y="4473115"/>
            <a:ext cx="8934291" cy="196260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Евразийской статистической системы на основе современных принципов функционирования и международных стандартов в сфере статистики, обеспечивающей предоставление качественной статистической информации о социально-экономическом положении и развитии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Евразийского экономического союза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8310563" y="6473825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pic>
        <p:nvPicPr>
          <p:cNvPr id="65540" name="Picture 4" descr="MP90044912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00708"/>
            <a:ext cx="8572500" cy="581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403648" y="1160748"/>
            <a:ext cx="693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БЛАГОДАРЮ 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</a:rPr>
              <a:t>ЗА 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6433622"/>
            <a:ext cx="6356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-mail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shokamanov@eecommission.org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4373563" y="5356225"/>
            <a:ext cx="4313237" cy="14414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Таможенный Кодекс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Единый таможенный тариф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Единая таможенная территория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Единая система тарифного и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нетарифного регулирования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4500" y="865188"/>
            <a:ext cx="4684713" cy="12096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экономическая организация с необходимой международной правосубъектностью и необходимыми институтами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>
          <a:xfrm>
            <a:off x="2155825" y="152636"/>
            <a:ext cx="6705600" cy="430212"/>
          </a:xfrm>
        </p:spPr>
        <p:txBody>
          <a:bodyPr/>
          <a:lstStyle/>
          <a:p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вразийской экономической интеграции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40960" y="4020256"/>
            <a:ext cx="3976688" cy="17621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Овал 7"/>
          <p:cNvSpPr/>
          <p:nvPr/>
        </p:nvSpPr>
        <p:spPr>
          <a:xfrm>
            <a:off x="4717648" y="834584"/>
            <a:ext cx="4427939" cy="176071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4232275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3922713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3603625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3324225"/>
            <a:ext cx="96838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3016250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2706688"/>
            <a:ext cx="96838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2397125"/>
            <a:ext cx="96838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2119313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978025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2141538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836738"/>
            <a:ext cx="96838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1895475"/>
            <a:ext cx="96838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1865313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20888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8" name="TextBox 34"/>
          <p:cNvSpPr txBox="1">
            <a:spLocks noChangeArrowheads="1"/>
          </p:cNvSpPr>
          <p:nvPr/>
        </p:nvSpPr>
        <p:spPr bwMode="auto">
          <a:xfrm>
            <a:off x="992981" y="4389346"/>
            <a:ext cx="352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2010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Arial Black" pitchFamily="34" charset="0"/>
                <a:cs typeface="Aharoni" pitchFamily="2" charset="-79"/>
              </a:rPr>
              <a:t>Таможенный союз</a:t>
            </a:r>
          </a:p>
        </p:txBody>
      </p:sp>
      <p:sp>
        <p:nvSpPr>
          <p:cNvPr id="14359" name="TextBox 36"/>
          <p:cNvSpPr txBox="1">
            <a:spLocks noChangeArrowheads="1"/>
          </p:cNvSpPr>
          <p:nvPr/>
        </p:nvSpPr>
        <p:spPr bwMode="auto">
          <a:xfrm>
            <a:off x="5223295" y="880268"/>
            <a:ext cx="3594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 Black" pitchFamily="34" charset="0"/>
                <a:cs typeface="Arial" pitchFamily="34" charset="0"/>
              </a:rPr>
              <a:t>Евразийский экономический союз</a:t>
            </a:r>
          </a:p>
        </p:txBody>
      </p:sp>
      <p:sp>
        <p:nvSpPr>
          <p:cNvPr id="31" name="Овал 30"/>
          <p:cNvSpPr/>
          <p:nvPr/>
        </p:nvSpPr>
        <p:spPr>
          <a:xfrm>
            <a:off x="18066" y="5780793"/>
            <a:ext cx="3326210" cy="106441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361" name="TextBox 2"/>
          <p:cNvSpPr txBox="1">
            <a:spLocks noChangeArrowheads="1"/>
          </p:cNvSpPr>
          <p:nvPr/>
        </p:nvSpPr>
        <p:spPr bwMode="auto">
          <a:xfrm>
            <a:off x="137055" y="5928033"/>
            <a:ext cx="308823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Arial Black" pitchFamily="34" charset="0"/>
                <a:cs typeface="Arial" pitchFamily="34" charset="0"/>
              </a:rPr>
              <a:t>Зона свободной торговли СНГ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65863" y="3530600"/>
            <a:ext cx="2878137" cy="1733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 соглашений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учреждение Евразийской экономической комиссии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функционирование по правилам ВТО</a:t>
            </a:r>
          </a:p>
        </p:txBody>
      </p:sp>
      <p:pic>
        <p:nvPicPr>
          <p:cNvPr id="14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3144" y="2278592"/>
            <a:ext cx="4496872" cy="18908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64" name="TextBox 35"/>
          <p:cNvSpPr txBox="1">
            <a:spLocks noChangeArrowheads="1"/>
          </p:cNvSpPr>
          <p:nvPr/>
        </p:nvSpPr>
        <p:spPr bwMode="auto">
          <a:xfrm>
            <a:off x="2700161" y="2352675"/>
            <a:ext cx="39544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2012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 Black" pitchFamily="34" charset="0"/>
                <a:cs typeface="Aharoni" pitchFamily="2" charset="-79"/>
              </a:rPr>
              <a:t>Единое экономическое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 Black" pitchFamily="34" charset="0"/>
                <a:cs typeface="Aharoni" pitchFamily="2" charset="-79"/>
              </a:rPr>
              <a:t>пространство</a:t>
            </a:r>
            <a:endParaRPr lang="ru-RU" altLang="ru-RU" sz="2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507956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14566" y="12895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33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8123" y="190476"/>
            <a:ext cx="5932487" cy="46885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Таможенный союз (ТС)</a:t>
            </a:r>
            <a:endParaRPr lang="ru-RU" altLang="ru-RU" sz="2800" dirty="0" smtClean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95513" y="1048640"/>
            <a:ext cx="6562725" cy="122823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Созданы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необходимые правовые условия для начала функционирования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ТС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209638" y="1196752"/>
            <a:ext cx="1836737" cy="864096"/>
          </a:xfrm>
          <a:prstGeom prst="ellipse">
            <a:avLst/>
          </a:prstGeom>
          <a:solidFill>
            <a:srgbClr val="FFF89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1 января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2010 г.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2195513" y="2934493"/>
            <a:ext cx="6551612" cy="1203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b="1" dirty="0"/>
              <a:t>КТС </a:t>
            </a:r>
            <a:r>
              <a:rPr lang="en-GB" b="1" dirty="0" smtClean="0"/>
              <a:t>организовано </a:t>
            </a:r>
            <a:r>
              <a:rPr lang="en-GB" b="1" dirty="0"/>
              <a:t>ведение таможенной </a:t>
            </a:r>
            <a:r>
              <a:rPr lang="en-GB" b="1" dirty="0" smtClean="0"/>
              <a:t>статистики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GB" b="1" dirty="0" smtClean="0"/>
              <a:t> </a:t>
            </a:r>
            <a:r>
              <a:rPr lang="en-GB" b="1" dirty="0"/>
              <a:t>внешней торговли и статистики взаимной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торговли государств – членов ТС</a:t>
            </a:r>
            <a:endParaRPr lang="ru-RU" altLang="ru-RU" b="1" dirty="0"/>
          </a:p>
        </p:txBody>
      </p:sp>
      <p:sp>
        <p:nvSpPr>
          <p:cNvPr id="40967" name="Oval 9"/>
          <p:cNvSpPr>
            <a:spLocks noChangeArrowheads="1"/>
          </p:cNvSpPr>
          <p:nvPr/>
        </p:nvSpPr>
        <p:spPr bwMode="auto">
          <a:xfrm>
            <a:off x="101687" y="3068636"/>
            <a:ext cx="1944688" cy="935037"/>
          </a:xfrm>
          <a:prstGeom prst="ellipse">
            <a:avLst/>
          </a:prstGeom>
          <a:solidFill>
            <a:srgbClr val="FFF89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вторая половина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2010 г.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3383767" y="4154134"/>
            <a:ext cx="576263" cy="430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>
            <a:off x="7128501" y="4150518"/>
            <a:ext cx="576263" cy="430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43708" y="4584347"/>
            <a:ext cx="3456383" cy="151256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/>
              <a:t>Соглашение о ведении 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таможенной статистики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внешней и взаимной торговли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товарами Таможенного союза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(25 января 2008 г.)</a:t>
            </a:r>
            <a:endParaRPr lang="ru-RU" altLang="ru-RU" sz="1400" b="1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687617" y="4583818"/>
            <a:ext cx="3456383" cy="1512565"/>
          </a:xfrm>
          <a:prstGeom prst="rect">
            <a:avLst/>
          </a:prstGeom>
          <a:solidFill>
            <a:srgbClr val="99B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Протокол о порядке передачи</a:t>
            </a:r>
            <a:br>
              <a:rPr lang="ru-RU" sz="1600" b="1" dirty="0" smtClean="0"/>
            </a:br>
            <a:r>
              <a:rPr lang="ru-RU" sz="1600" b="1" dirty="0" smtClean="0"/>
              <a:t>данных статистики внешней </a:t>
            </a:r>
            <a:br>
              <a:rPr lang="ru-RU" sz="1600" b="1" dirty="0" smtClean="0"/>
            </a:br>
            <a:r>
              <a:rPr lang="ru-RU" sz="1600" b="1" dirty="0" smtClean="0"/>
              <a:t>торговли и  статистики</a:t>
            </a:r>
            <a:br>
              <a:rPr lang="ru-RU" sz="1600" b="1" dirty="0" smtClean="0"/>
            </a:br>
            <a:r>
              <a:rPr lang="ru-RU" sz="1600" b="1" dirty="0" smtClean="0"/>
              <a:t>взаимной торговли</a:t>
            </a:r>
            <a:br>
              <a:rPr lang="ru-RU" sz="1600" b="1" dirty="0" smtClean="0"/>
            </a:br>
            <a:r>
              <a:rPr lang="ru-RU" sz="1600" b="1" dirty="0" smtClean="0"/>
              <a:t>(11 декабря 2009 г.)</a:t>
            </a:r>
            <a:endParaRPr lang="ru-RU" altLang="ru-RU" sz="1400" b="1" dirty="0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9582" y="0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3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3708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экономическое пространство (ЕЭП)</a:t>
            </a:r>
            <a:endParaRPr lang="ru-RU" altLang="ru-RU" sz="2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680429" y="1320944"/>
            <a:ext cx="5724636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18 ноября 2011 г.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792996" y="3068960"/>
            <a:ext cx="3599879" cy="21028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Договор 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Евразийской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экономической комиссии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907254" y="3068960"/>
            <a:ext cx="3599879" cy="21028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Декларация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 евразийской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экономической интеграции</a:t>
            </a: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464307" y="2208378"/>
            <a:ext cx="485775" cy="868948"/>
          </a:xfrm>
          <a:prstGeom prst="downArrow">
            <a:avLst>
              <a:gd name="adj1" fmla="val 50000"/>
              <a:gd name="adj2" fmla="val 5392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 dirty="0">
              <a:latin typeface="Arial Black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6350047" y="2184544"/>
            <a:ext cx="485775" cy="868948"/>
          </a:xfrm>
          <a:prstGeom prst="downArrow">
            <a:avLst>
              <a:gd name="adj1" fmla="val 50000"/>
              <a:gd name="adj2" fmla="val 5392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 dirty="0">
              <a:latin typeface="Arial Black" pitchFamily="34" charset="0"/>
            </a:endParaRPr>
          </a:p>
        </p:txBody>
      </p:sp>
      <p:sp>
        <p:nvSpPr>
          <p:cNvPr id="2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1680" y="1606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99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</a:t>
            </a:r>
            <a:fld id="{EC6CD28E-CCA7-4E37-B1BA-AC91EFCAB23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15168" y="223838"/>
            <a:ext cx="7056276" cy="46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экономическое пространство (ЕЭП)</a:t>
            </a:r>
            <a:endParaRPr lang="ru-RU" altLang="ru-RU" sz="2400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7504" y="944724"/>
            <a:ext cx="8862192" cy="15067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/>
              <a:t>Осуществление Комиссией </a:t>
            </a:r>
            <a:r>
              <a:rPr lang="ru-RU" sz="1600" b="1" dirty="0" smtClean="0"/>
              <a:t>деятельности  </a:t>
            </a:r>
            <a:r>
              <a:rPr lang="ru-RU" sz="1600" b="1" dirty="0"/>
              <a:t>в части формирования </a:t>
            </a:r>
            <a:r>
              <a:rPr lang="ru-RU" sz="1600" b="1" dirty="0" smtClean="0">
                <a:solidFill>
                  <a:srgbClr val="0070C0"/>
                </a:solidFill>
              </a:rPr>
              <a:t>единой,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гармонизированной </a:t>
            </a:r>
            <a:r>
              <a:rPr lang="ru-RU" sz="1600" b="1" dirty="0" smtClean="0">
                <a:solidFill>
                  <a:srgbClr val="0070C0"/>
                </a:solidFill>
              </a:rPr>
              <a:t>или </a:t>
            </a:r>
            <a:r>
              <a:rPr lang="ru-RU" sz="1600" b="1" dirty="0">
                <a:solidFill>
                  <a:srgbClr val="0070C0"/>
                </a:solidFill>
              </a:rPr>
              <a:t>согласованной  </a:t>
            </a:r>
            <a:r>
              <a:rPr lang="ru-RU" sz="1600" b="1" dirty="0" smtClean="0">
                <a:solidFill>
                  <a:srgbClr val="0070C0"/>
                </a:solidFill>
              </a:rPr>
              <a:t>в </a:t>
            </a:r>
            <a:r>
              <a:rPr lang="ru-RU" sz="1600" b="1" dirty="0">
                <a:solidFill>
                  <a:srgbClr val="0070C0"/>
                </a:solidFill>
              </a:rPr>
              <a:t>различных </a:t>
            </a:r>
            <a:r>
              <a:rPr lang="ru-RU" sz="1600" b="1" dirty="0" smtClean="0">
                <a:solidFill>
                  <a:srgbClr val="0070C0"/>
                </a:solidFill>
              </a:rPr>
              <a:t>сферах политики, 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углубление сотрудничества в сферах, </a:t>
            </a:r>
            <a:r>
              <a:rPr lang="ru-RU" sz="1600" b="1" dirty="0" smtClean="0">
                <a:solidFill>
                  <a:srgbClr val="0070C0"/>
                </a:solidFill>
              </a:rPr>
              <a:t>определенных международными договорами, 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/>
              <a:t>образующими нормативно-правовую базу </a:t>
            </a:r>
            <a:r>
              <a:rPr lang="ru-RU" sz="1600" b="1" dirty="0"/>
              <a:t>ЕЭП</a:t>
            </a:r>
            <a:r>
              <a:rPr lang="ru-RU" sz="1600" b="1" dirty="0" smtClean="0"/>
              <a:t>, требовали</a:t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0070C0"/>
                </a:solidFill>
              </a:rPr>
              <a:t>формирования </a:t>
            </a:r>
            <a:r>
              <a:rPr lang="ru-RU" sz="1600" b="1" dirty="0">
                <a:solidFill>
                  <a:srgbClr val="0070C0"/>
                </a:solidFill>
              </a:rPr>
              <a:t>и анализа </a:t>
            </a:r>
            <a:r>
              <a:rPr lang="ru-RU" sz="1600" b="1" dirty="0" smtClean="0">
                <a:solidFill>
                  <a:srgbClr val="0070C0"/>
                </a:solidFill>
              </a:rPr>
              <a:t>соответствующей </a:t>
            </a:r>
            <a:r>
              <a:rPr lang="ru-RU" sz="1600" b="1" dirty="0">
                <a:solidFill>
                  <a:srgbClr val="0070C0"/>
                </a:solidFill>
              </a:rPr>
              <a:t>статистики для </a:t>
            </a:r>
            <a:r>
              <a:rPr lang="ru-RU" sz="1600" b="1" dirty="0" smtClean="0">
                <a:solidFill>
                  <a:srgbClr val="0070C0"/>
                </a:solidFill>
              </a:rPr>
              <a:t>ЕЭП в целом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4341848" y="2451506"/>
            <a:ext cx="576263" cy="430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1043608" y="2850082"/>
            <a:ext cx="7092788" cy="13105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70C0"/>
                </a:solidFill>
              </a:rPr>
              <a:t>Соглашение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об информационном взаимодействии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в сфере </a:t>
            </a:r>
            <a:r>
              <a:rPr lang="ru-RU" sz="2000" b="1" dirty="0" smtClean="0">
                <a:solidFill>
                  <a:srgbClr val="0070C0"/>
                </a:solidFill>
              </a:rPr>
              <a:t>статистики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1400" dirty="0" smtClean="0"/>
              <a:t>(решение ВЕЭС от 29 </a:t>
            </a:r>
            <a:r>
              <a:rPr lang="ru-RU" sz="1400" dirty="0"/>
              <a:t>мая 2013 </a:t>
            </a:r>
            <a:r>
              <a:rPr lang="ru-RU" sz="1400" dirty="0" smtClean="0"/>
              <a:t>г.  № 36)</a:t>
            </a:r>
            <a:endParaRPr lang="ru-RU" alt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431540" y="5597289"/>
            <a:ext cx="8280920" cy="1144079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0070C0"/>
                </a:solidFill>
              </a:rPr>
              <a:t>110 форматов предоставления официальной статистической информации </a:t>
            </a:r>
            <a:br>
              <a:rPr lang="ru-RU" altLang="ru-RU" sz="1600" b="1" dirty="0" smtClean="0">
                <a:solidFill>
                  <a:srgbClr val="0070C0"/>
                </a:solidFill>
              </a:rPr>
            </a:br>
            <a:r>
              <a:rPr lang="ru-RU" altLang="ru-RU" sz="1400" dirty="0" smtClean="0"/>
              <a:t>(решение Коллегии ЕЭК от 2 декабря 2013 г. № 282) </a:t>
            </a:r>
            <a:endParaRPr lang="ru-RU" altLang="ru-RU" sz="1400" b="1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8736" y="4401108"/>
            <a:ext cx="8491736" cy="93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/>
              <a:t>Перечень статистических </a:t>
            </a:r>
            <a:r>
              <a:rPr lang="ru-RU" sz="1600" b="1" dirty="0" smtClean="0"/>
              <a:t>показателей официальной статистической информации,</a:t>
            </a:r>
            <a:br>
              <a:rPr lang="ru-RU" sz="1600" b="1" dirty="0" smtClean="0"/>
            </a:br>
            <a:r>
              <a:rPr lang="ru-RU" sz="1600" b="1" dirty="0" smtClean="0"/>
              <a:t>предоставляемой Евразийской экономической комиссии уполномоченными</a:t>
            </a:r>
            <a:br>
              <a:rPr lang="ru-RU" sz="1600" b="1" dirty="0" smtClean="0"/>
            </a:br>
            <a:r>
              <a:rPr lang="ru-RU" sz="1600" b="1" dirty="0" smtClean="0"/>
              <a:t>органами государств – членов ТС и ЕЭП (23 раздела)</a:t>
            </a:r>
            <a:br>
              <a:rPr lang="ru-RU" sz="1600" b="1" dirty="0" smtClean="0"/>
            </a:br>
            <a:r>
              <a:rPr lang="ru-RU" sz="1400" dirty="0" smtClean="0"/>
              <a:t>(решение Коллегии ЕЭК от 3 сентября 2013 г. № 185)</a:t>
            </a:r>
            <a:endParaRPr lang="ru-RU" altLang="ru-RU" sz="1400" dirty="0"/>
          </a:p>
        </p:txBody>
      </p:sp>
      <p:sp>
        <p:nvSpPr>
          <p:cNvPr id="17" name="AutoShape 39"/>
          <p:cNvSpPr>
            <a:spLocks noChangeArrowheads="1"/>
          </p:cNvSpPr>
          <p:nvPr/>
        </p:nvSpPr>
        <p:spPr bwMode="auto">
          <a:xfrm>
            <a:off x="4341848" y="4160681"/>
            <a:ext cx="440531" cy="24042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8" name="AutoShape 39"/>
          <p:cNvSpPr>
            <a:spLocks noChangeArrowheads="1"/>
          </p:cNvSpPr>
          <p:nvPr/>
        </p:nvSpPr>
        <p:spPr bwMode="auto">
          <a:xfrm>
            <a:off x="4337605" y="5356862"/>
            <a:ext cx="440531" cy="24042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9" name="Номер слайда 3"/>
          <p:cNvSpPr txBox="1">
            <a:spLocks/>
          </p:cNvSpPr>
          <p:nvPr/>
        </p:nvSpPr>
        <p:spPr bwMode="auto">
          <a:xfrm>
            <a:off x="8310563" y="6477000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883" y="28055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2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75" y="116632"/>
            <a:ext cx="6239669" cy="576064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Историческое событие</a:t>
            </a:r>
            <a:endParaRPr lang="ru-RU" altLang="ru-RU" sz="2800" b="1" dirty="0" smtClean="0">
              <a:ln>
                <a:solidFill>
                  <a:schemeClr val="bg1"/>
                </a:solidFill>
              </a:ln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PubOvalCallout"/>
          <p:cNvSpPr>
            <a:spLocks noEditPoints="1" noChangeArrowheads="1"/>
          </p:cNvSpPr>
          <p:nvPr/>
        </p:nvSpPr>
        <p:spPr bwMode="auto">
          <a:xfrm>
            <a:off x="71500" y="974521"/>
            <a:ext cx="3816350" cy="36718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400" b="1" dirty="0" smtClean="0"/>
          </a:p>
          <a:p>
            <a:pPr algn="ctr" eaLnBrk="1" hangingPunct="1"/>
            <a:endParaRPr lang="ru-RU" altLang="ru-RU" sz="1400" b="1" dirty="0"/>
          </a:p>
          <a:p>
            <a:pPr algn="ctr" eaLnBrk="1" hangingPunct="1"/>
            <a:r>
              <a:rPr lang="ru-RU" altLang="ru-RU" sz="1600" b="1" dirty="0" smtClean="0"/>
              <a:t>подписан 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Договор о Евразийском экономическом союзе</a:t>
            </a:r>
            <a:br>
              <a:rPr lang="ru-RU" altLang="ru-RU" sz="1600" b="1" dirty="0" smtClean="0"/>
            </a:br>
            <a:endParaRPr lang="ru-RU" altLang="ru-RU" sz="1600" b="1" dirty="0" smtClean="0"/>
          </a:p>
          <a:p>
            <a:pPr algn="ctr" eaLnBrk="1" hangingPunct="1"/>
            <a:r>
              <a:rPr lang="ru-RU" altLang="ru-RU" sz="1400" dirty="0" smtClean="0"/>
              <a:t>(29 мая 2014 г.)</a:t>
            </a:r>
            <a:endParaRPr lang="ru-RU" altLang="ru-RU" sz="1400" dirty="0"/>
          </a:p>
        </p:txBody>
      </p:sp>
      <p:sp>
        <p:nvSpPr>
          <p:cNvPr id="3077" name="PubOvalCallout"/>
          <p:cNvSpPr>
            <a:spLocks noEditPoints="1" noChangeArrowheads="1"/>
          </p:cNvSpPr>
          <p:nvPr/>
        </p:nvSpPr>
        <p:spPr bwMode="auto">
          <a:xfrm>
            <a:off x="3167844" y="1700523"/>
            <a:ext cx="3455988" cy="311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600" b="1" dirty="0" smtClean="0"/>
          </a:p>
          <a:p>
            <a:pPr algn="ctr" eaLnBrk="1" hangingPunct="1"/>
            <a:r>
              <a:rPr lang="ru-RU" altLang="ru-RU" sz="1600" b="1" dirty="0" smtClean="0"/>
              <a:t>начал функционировать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Евразийский экономический союз</a:t>
            </a:r>
          </a:p>
          <a:p>
            <a:pPr algn="ctr" eaLnBrk="1" hangingPunct="1"/>
            <a:endParaRPr lang="ru-RU" altLang="ru-RU" sz="900" b="1" dirty="0" smtClean="0"/>
          </a:p>
          <a:p>
            <a:pPr algn="ctr" eaLnBrk="1" hangingPunct="1"/>
            <a:r>
              <a:rPr lang="ru-RU" altLang="ru-RU" sz="1400" dirty="0" smtClean="0"/>
              <a:t>(1 января 2015 г.)</a:t>
            </a:r>
            <a:endParaRPr lang="ru-RU" altLang="ru-RU" dirty="0"/>
          </a:p>
        </p:txBody>
      </p:sp>
      <p:sp>
        <p:nvSpPr>
          <p:cNvPr id="3078" name="PubOvalCallout"/>
          <p:cNvSpPr>
            <a:spLocks noEditPoints="1" noChangeArrowheads="1"/>
          </p:cNvSpPr>
          <p:nvPr/>
        </p:nvSpPr>
        <p:spPr bwMode="auto">
          <a:xfrm>
            <a:off x="5951620" y="2276475"/>
            <a:ext cx="3203575" cy="26654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к ЕАЭС присоединились:</a:t>
            </a:r>
            <a:endParaRPr lang="en-US" altLang="ru-RU" sz="1400" b="1" dirty="0" smtClean="0"/>
          </a:p>
          <a:p>
            <a:pPr algn="ctr" eaLnBrk="1" hangingPunct="1"/>
            <a:r>
              <a:rPr lang="ru-RU" altLang="ru-RU" sz="1400" b="1" dirty="0" smtClean="0"/>
              <a:t>Республика Армения </a:t>
            </a:r>
          </a:p>
          <a:p>
            <a:pPr algn="ctr" eaLnBrk="1" hangingPunct="1"/>
            <a:r>
              <a:rPr lang="ru-RU" altLang="ru-RU" sz="1400" dirty="0" smtClean="0"/>
              <a:t>(2 января </a:t>
            </a:r>
            <a:r>
              <a:rPr lang="ru-RU" altLang="ru-RU" sz="1400" dirty="0"/>
              <a:t>2015 г.)</a:t>
            </a:r>
          </a:p>
          <a:p>
            <a:pPr algn="ctr" eaLnBrk="1" hangingPunct="1"/>
            <a:r>
              <a:rPr lang="ru-RU" altLang="ru-RU" sz="1400" b="1" dirty="0" smtClean="0"/>
              <a:t> </a:t>
            </a:r>
            <a:r>
              <a:rPr lang="ru-RU" altLang="ru-RU" sz="1400" b="1" dirty="0" err="1" smtClean="0"/>
              <a:t>Кыргызская</a:t>
            </a:r>
            <a:r>
              <a:rPr lang="ru-RU" altLang="ru-RU" sz="1400" b="1" dirty="0" smtClean="0"/>
              <a:t> Республика</a:t>
            </a:r>
            <a:br>
              <a:rPr lang="ru-RU" altLang="ru-RU" sz="1400" b="1" dirty="0" smtClean="0"/>
            </a:br>
            <a:r>
              <a:rPr lang="ru-RU" altLang="ru-RU" sz="1400" dirty="0" smtClean="0"/>
              <a:t>(12 </a:t>
            </a:r>
            <a:r>
              <a:rPr lang="ru-RU" altLang="ru-RU" sz="1400" dirty="0" smtClean="0"/>
              <a:t>августа 2015 г.)</a:t>
            </a:r>
          </a:p>
          <a:p>
            <a:pPr algn="ctr" eaLnBrk="1" hangingPunct="1"/>
            <a:endParaRPr lang="ru-RU" altLang="ru-RU" sz="2100" b="1" dirty="0">
              <a:solidFill>
                <a:srgbClr val="CC0000"/>
              </a:solidFill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250825" y="4941888"/>
            <a:ext cx="8713788" cy="1295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</a:rPr>
              <a:t>Евразийский экономический союз (ЕАЭС)</a:t>
            </a:r>
            <a:endParaRPr lang="ru-RU" altLang="ru-RU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882" y="26321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72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3708" y="188640"/>
            <a:ext cx="756084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Евразийский экономический	 союз (ЕАЭС)</a:t>
            </a:r>
            <a:endParaRPr lang="ru-RU" altLang="ru-RU" sz="25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259632" y="1320944"/>
            <a:ext cx="6948771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Основная правовая база евразийской статистики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792996" y="3068960"/>
            <a:ext cx="3739444" cy="21028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Протокол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 порядке формирования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и распространения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официальной статистической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информации ЕАЭС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altLang="ru-RU" sz="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(Приложение № 4 к Договору)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907254" y="3068960"/>
            <a:ext cx="3599879" cy="21028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Ст. 24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«Официальная статистическая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информация Союза»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Договора о Евразийском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экономическом союзе 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464307" y="2208378"/>
            <a:ext cx="485775" cy="868948"/>
          </a:xfrm>
          <a:prstGeom prst="downArrow">
            <a:avLst>
              <a:gd name="adj1" fmla="val 50000"/>
              <a:gd name="adj2" fmla="val 5392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 dirty="0">
              <a:latin typeface="Arial Black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6350047" y="2184544"/>
            <a:ext cx="485775" cy="868948"/>
          </a:xfrm>
          <a:prstGeom prst="downArrow">
            <a:avLst>
              <a:gd name="adj1" fmla="val 50000"/>
              <a:gd name="adj2" fmla="val 5392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 dirty="0">
              <a:latin typeface="Arial Black" pitchFamily="34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0563" y="6477000"/>
            <a:ext cx="833437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883" y="6582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8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</a:t>
            </a:r>
            <a:fld id="{EC6CD28E-CCA7-4E37-B1BA-AC91EFCAB23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57765" y="190476"/>
            <a:ext cx="7056276" cy="46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Евразийский экономический союз (ЕАЭС)</a:t>
            </a:r>
            <a:endParaRPr lang="ru-RU" altLang="ru-RU" sz="2500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8691" y="2161662"/>
            <a:ext cx="3510341" cy="15386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/>
              <a:t>Перечень статистических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показателей официальной </a:t>
            </a:r>
            <a:br>
              <a:rPr lang="ru-RU" sz="1400" b="1" dirty="0" smtClean="0"/>
            </a:br>
            <a:r>
              <a:rPr lang="ru-RU" sz="1400" b="1" dirty="0" smtClean="0"/>
              <a:t>статистической </a:t>
            </a:r>
            <a:r>
              <a:rPr lang="ru-RU" sz="1400" b="1" dirty="0"/>
              <a:t>информации,</a:t>
            </a:r>
            <a:br>
              <a:rPr lang="ru-RU" sz="1400" b="1" dirty="0"/>
            </a:br>
            <a:r>
              <a:rPr lang="ru-RU" sz="1400" b="1" dirty="0"/>
              <a:t>предоставляемой Евразийской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экономической комиссии</a:t>
            </a:r>
            <a:br>
              <a:rPr lang="ru-RU" sz="1400" b="1" dirty="0" smtClean="0"/>
            </a:br>
            <a:r>
              <a:rPr lang="ru-RU" sz="1400" b="1" dirty="0" smtClean="0"/>
              <a:t> уполномоченными органами </a:t>
            </a:r>
            <a:br>
              <a:rPr lang="ru-RU" sz="1400" b="1" dirty="0" smtClean="0"/>
            </a:br>
            <a:r>
              <a:rPr lang="ru-RU" sz="1400" b="1" dirty="0" smtClean="0"/>
              <a:t>государств </a:t>
            </a:r>
            <a:r>
              <a:rPr lang="ru-RU" sz="1400" b="1" dirty="0"/>
              <a:t>– </a:t>
            </a:r>
            <a:r>
              <a:rPr lang="ru-RU" sz="1400" b="1" dirty="0" smtClean="0"/>
              <a:t>членов ЕАЭС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1750102" y="1844824"/>
            <a:ext cx="264329" cy="30870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2070" y="3847935"/>
            <a:ext cx="1835695" cy="13105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Актуализированы</a:t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23 раздела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07504" y="872716"/>
            <a:ext cx="8928992" cy="972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Основа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для формирования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достаточной статистической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базы, необходимой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работы </a:t>
            </a:r>
          </a:p>
          <a:p>
            <a:pPr algn="ctr" eaLnBrk="1" hangingPunct="1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Комиссии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принятия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ею соответствующих решений в сфере своей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компетенции</a:t>
            </a:r>
          </a:p>
          <a:p>
            <a:pPr algn="ctr" eaLnBrk="1" hangingPunct="1"/>
            <a:r>
              <a:rPr lang="ru-RU" sz="1600" dirty="0" smtClean="0"/>
              <a:t>(</a:t>
            </a:r>
            <a:r>
              <a:rPr lang="ru-RU" sz="1600" dirty="0"/>
              <a:t>решение Коллегии </a:t>
            </a:r>
            <a:r>
              <a:rPr lang="ru-RU" sz="1600" dirty="0" smtClean="0"/>
              <a:t>ЕЭК  </a:t>
            </a:r>
            <a:r>
              <a:rPr lang="ru-RU" sz="1600" dirty="0"/>
              <a:t>от 2 декабря 2014 г. № 224)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endParaRPr lang="ru-RU" alt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Form"/>
          <p:cNvSpPr>
            <a:spLocks noEditPoints="1" noChangeArrowheads="1"/>
          </p:cNvSpPr>
          <p:nvPr/>
        </p:nvSpPr>
        <p:spPr bwMode="auto">
          <a:xfrm>
            <a:off x="3934916" y="2153526"/>
            <a:ext cx="1116124" cy="139790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4740 w 21600"/>
              <a:gd name="T22" fmla="*/ 1309 h 21600"/>
              <a:gd name="T23" fmla="*/ 19410 w 21600"/>
              <a:gd name="T24" fmla="*/ 16331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1947228" y="3847935"/>
            <a:ext cx="1835695" cy="13105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Добавлены </a:t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4 раздела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186093" y="3847935"/>
            <a:ext cx="1835695" cy="13105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228 форматов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7238054" y="3836232"/>
            <a:ext cx="1835695" cy="13105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Из них 49 новых</a:t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</a:rPr>
              <a:t>форматов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38650" y="2153526"/>
            <a:ext cx="3510341" cy="15386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/>
              <a:t>Форматы предоставления</a:t>
            </a:r>
            <a:br>
              <a:rPr lang="ru-RU" sz="1400" b="1" dirty="0"/>
            </a:br>
            <a:r>
              <a:rPr lang="ru-RU" sz="1400" b="1" dirty="0"/>
              <a:t>официальной статистической</a:t>
            </a:r>
            <a:br>
              <a:rPr lang="ru-RU" sz="1400" b="1" dirty="0"/>
            </a:br>
            <a:r>
              <a:rPr lang="ru-RU" sz="1400" b="1" dirty="0"/>
              <a:t>информации Евразийской </a:t>
            </a:r>
            <a:br>
              <a:rPr lang="ru-RU" sz="1400" b="1" dirty="0"/>
            </a:br>
            <a:r>
              <a:rPr lang="ru-RU" sz="1400" b="1" dirty="0"/>
              <a:t>экономической комиссии</a:t>
            </a:r>
            <a:br>
              <a:rPr lang="ru-RU" sz="1400" b="1" dirty="0"/>
            </a:br>
            <a:r>
              <a:rPr lang="ru-RU" sz="1400" b="1" dirty="0"/>
              <a:t> уполномоченными органами </a:t>
            </a:r>
            <a:br>
              <a:rPr lang="ru-RU" sz="1400" b="1" dirty="0"/>
            </a:br>
            <a:r>
              <a:rPr lang="ru-RU" sz="1400" b="1" dirty="0"/>
              <a:t>государств – членов ЕАЭС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857765" y="5174477"/>
            <a:ext cx="3456384" cy="9266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sz="1300" b="1" dirty="0" smtClean="0">
                <a:solidFill>
                  <a:schemeClr val="tx2">
                    <a:lumMod val="75000"/>
                  </a:schemeClr>
                </a:solidFill>
              </a:rPr>
              <a:t>Внешняя и взаимная торговля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sz="1300" b="1" dirty="0" smtClean="0">
                <a:solidFill>
                  <a:schemeClr val="tx2">
                    <a:lumMod val="75000"/>
                  </a:schemeClr>
                </a:solidFill>
              </a:rPr>
              <a:t>Биржевая торговля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sz="1300" b="1" dirty="0" smtClean="0">
                <a:solidFill>
                  <a:schemeClr val="tx2">
                    <a:lumMod val="75000"/>
                  </a:schemeClr>
                </a:solidFill>
              </a:rPr>
              <a:t>Интеллектуальная собственность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sz="1300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Государственные закупки</a:t>
            </a:r>
          </a:p>
          <a:p>
            <a:pPr algn="ctr" eaLnBrk="1" hangingPunct="1"/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AutoShape 39"/>
          <p:cNvSpPr>
            <a:spLocks noChangeArrowheads="1"/>
          </p:cNvSpPr>
          <p:nvPr/>
        </p:nvSpPr>
        <p:spPr bwMode="auto">
          <a:xfrm>
            <a:off x="888450" y="3692216"/>
            <a:ext cx="144065" cy="14401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28" name="AutoShape 39"/>
          <p:cNvSpPr>
            <a:spLocks noChangeArrowheads="1"/>
          </p:cNvSpPr>
          <p:nvPr/>
        </p:nvSpPr>
        <p:spPr bwMode="auto">
          <a:xfrm>
            <a:off x="2798546" y="3692216"/>
            <a:ext cx="144065" cy="14401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29" name="AutoShape 39"/>
          <p:cNvSpPr>
            <a:spLocks noChangeArrowheads="1"/>
          </p:cNvSpPr>
          <p:nvPr/>
        </p:nvSpPr>
        <p:spPr bwMode="auto">
          <a:xfrm>
            <a:off x="6103941" y="3700352"/>
            <a:ext cx="144065" cy="14401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auto">
          <a:xfrm>
            <a:off x="7021788" y="4446247"/>
            <a:ext cx="214484" cy="74846"/>
          </a:xfrm>
          <a:prstGeom prst="rightArrow">
            <a:avLst>
              <a:gd name="adj1" fmla="val 50000"/>
              <a:gd name="adj2" fmla="val 677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107504" y="6240042"/>
            <a:ext cx="8928992" cy="587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Программа статистических работ на 2015 год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1400" b="1" dirty="0" smtClean="0"/>
              <a:t>171 работа по 20 пунктам (на 7,5% больше, чем в 2014 году)</a:t>
            </a:r>
            <a:endParaRPr lang="ru-RU" altLang="ru-RU" sz="1400" b="1" dirty="0"/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6961657" y="1844824"/>
            <a:ext cx="264329" cy="30870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sz="2800">
              <a:latin typeface="Arial Black" pitchFamily="34" charset="0"/>
            </a:endParaRPr>
          </a:p>
        </p:txBody>
      </p:sp>
      <p:sp>
        <p:nvSpPr>
          <p:cNvPr id="33" name="Номер слайда 3"/>
          <p:cNvSpPr txBox="1">
            <a:spLocks/>
          </p:cNvSpPr>
          <p:nvPr/>
        </p:nvSpPr>
        <p:spPr bwMode="auto">
          <a:xfrm>
            <a:off x="8310563" y="6477000"/>
            <a:ext cx="833437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800" kern="1200" dirty="0" smtClean="0">
                <a:solidFill>
                  <a:prstClr val="white"/>
                </a:solidFill>
                <a:latin typeface="Times"/>
                <a:ea typeface="+mn-ea"/>
                <a:cs typeface="Time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| </a:t>
            </a:r>
            <a:r>
              <a:rPr lang="ru-RU" dirty="0" smtClean="0">
                <a:solidFill>
                  <a:srgbClr val="032953"/>
                </a:solidFill>
                <a:latin typeface="Arial" charset="0"/>
                <a:cs typeface="Arial" charset="0"/>
              </a:rPr>
              <a:t> </a:t>
            </a:r>
            <a:fld id="{B9C6F137-FCBF-4F13-98BD-7A8638BA10DB}" type="slidenum">
              <a:rPr lang="ru-RU" smtClean="0">
                <a:solidFill>
                  <a:srgbClr val="17375E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dirty="0">
              <a:solidFill>
                <a:srgbClr val="032953"/>
              </a:solidFill>
              <a:latin typeface="Arial" charset="0"/>
              <a:cs typeface="Arial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883" y="15032"/>
            <a:ext cx="581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12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790</Words>
  <Application>Microsoft Office PowerPoint</Application>
  <PresentationFormat>Экран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1_Тема Office</vt:lpstr>
      <vt:lpstr>Презентация PowerPoint</vt:lpstr>
      <vt:lpstr>Презентация PowerPoint</vt:lpstr>
      <vt:lpstr>Развитие Евразийской экономической интеграции</vt:lpstr>
      <vt:lpstr>Таможенный союз (ТС)</vt:lpstr>
      <vt:lpstr>Презентация PowerPoint</vt:lpstr>
      <vt:lpstr>Презентация PowerPoint</vt:lpstr>
      <vt:lpstr>Историческое событие</vt:lpstr>
      <vt:lpstr>Презентация PowerPoint</vt:lpstr>
      <vt:lpstr>Презентация PowerPoint</vt:lpstr>
      <vt:lpstr>Презентация PowerPoint</vt:lpstr>
      <vt:lpstr>Сотрудничество со Статкомитетом СНГ</vt:lpstr>
      <vt:lpstr>Сотрудничество со Статкомитетом СНГ</vt:lpstr>
      <vt:lpstr>Сотрудничество со Статкомитетом СНГ</vt:lpstr>
      <vt:lpstr>Сотрудничество со Статкомитетом СНГ</vt:lpstr>
      <vt:lpstr>Сотрудничество со Статкомитетом СНГ</vt:lpstr>
      <vt:lpstr>Презентация PowerPoint</vt:lpstr>
      <vt:lpstr>Презентация PowerPoint</vt:lpstr>
      <vt:lpstr>Презентация PowerPoint</vt:lpstr>
      <vt:lpstr>Задачи</vt:lpstr>
      <vt:lpstr>Направления</vt:lpstr>
      <vt:lpstr>Механизм реализации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Нагалин Виталий Юрьевич</dc:creator>
  <cp:lastModifiedBy>Ничипорович Светлана Петровна</cp:lastModifiedBy>
  <cp:revision>847</cp:revision>
  <cp:lastPrinted>2015-10-16T08:37:08Z</cp:lastPrinted>
  <dcterms:created xsi:type="dcterms:W3CDTF">2014-03-12T13:28:36Z</dcterms:created>
  <dcterms:modified xsi:type="dcterms:W3CDTF">2015-10-16T08:38:33Z</dcterms:modified>
</cp:coreProperties>
</file>