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142976" y="2214554"/>
            <a:ext cx="7143800" cy="18573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СТАТИСТИЧЕСКАЯ ОЦЕНКА ВЛИЯНИЯ ФАКТОРОВ </a:t>
            </a:r>
            <a:r>
              <a:rPr lang="en-US" sz="2200" b="1" dirty="0">
                <a:solidFill>
                  <a:schemeClr val="tx1"/>
                </a:solidFill>
              </a:rPr>
              <a:t/>
            </a:r>
            <a:br>
              <a:rPr lang="en-US" sz="2200" b="1" dirty="0">
                <a:solidFill>
                  <a:schemeClr val="tx1"/>
                </a:solidFill>
              </a:rPr>
            </a:br>
            <a:r>
              <a:rPr lang="ru-RU" sz="2200" b="1" dirty="0">
                <a:solidFill>
                  <a:schemeClr val="tx1"/>
                </a:solidFill>
              </a:rPr>
              <a:t>НА УЛУЧШЕНИЕ ЖИЛИЩНЫХ УСЛОВИЙ </a:t>
            </a:r>
            <a:r>
              <a:rPr lang="en-US" sz="2200" b="1" dirty="0">
                <a:solidFill>
                  <a:schemeClr val="tx1"/>
                </a:solidFill>
              </a:rPr>
              <a:t/>
            </a:r>
            <a:br>
              <a:rPr lang="en-US" sz="2200" b="1" dirty="0">
                <a:solidFill>
                  <a:schemeClr val="tx1"/>
                </a:solidFill>
              </a:rPr>
            </a:br>
            <a:r>
              <a:rPr lang="ru-RU" sz="2200" b="1" dirty="0">
                <a:solidFill>
                  <a:schemeClr val="tx1"/>
                </a:solidFill>
              </a:rPr>
              <a:t>ГОРОДСКИХ И СЕЛЬСКИХ ДОМОХОЗЯЙСТВ ОРЕНБУРГСКОЙ ОБЛАСТИ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11" descr="http://www.customsunion.ru/images/logos/org/1/16/minselhoz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0"/>
            <a:ext cx="1392216" cy="1393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12" descr="http://upload.wikimedia.org/wikipedia/ru/thumb/7/7d/%D0%AD%D0%BC%D0%B1%D0%BB%D0%B5%D0%BC%D0%B0_%D0%9E%D0%93%D0%90%D0%A3.jpg/205px-%D0%AD%D0%BC%D0%B1%D0%BB%D0%B5%D0%BC%D0%B0_%D0%9E%D0%93%D0%90%D0%A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0"/>
            <a:ext cx="1465241" cy="1425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143108" y="142852"/>
            <a:ext cx="50720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latin typeface="Georgia" pitchFamily="18" charset="0"/>
              </a:rPr>
              <a:t>Министерство сельского хозяйства РФ</a:t>
            </a:r>
            <a:endParaRPr lang="ru-RU" altLang="ru-RU" dirty="0">
              <a:latin typeface="Georgia" pitchFamily="18" charset="0"/>
            </a:endParaRPr>
          </a:p>
          <a:p>
            <a:pPr algn="ctr"/>
            <a:r>
              <a:rPr lang="ru-RU" altLang="ru-RU" b="1" dirty="0">
                <a:latin typeface="Georgia" pitchFamily="18" charset="0"/>
              </a:rPr>
              <a:t>ФГБОУ ВО «Оренбургский ГАУ»</a:t>
            </a:r>
            <a:endParaRPr lang="ru-RU" altLang="ru-RU" dirty="0"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43372" y="535782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ru-RU" alt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Подготовили </a:t>
            </a:r>
          </a:p>
          <a:p>
            <a:pPr algn="r">
              <a:defRPr/>
            </a:pPr>
            <a:r>
              <a:rPr lang="ru-RU" alt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Кибатаева А.Н. Ларина Т.Н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214290"/>
            <a:ext cx="7143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Предмет статистического исследования рынка жилья сельских территорий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42988" y="1196975"/>
          <a:ext cx="7272338" cy="4662488"/>
        </p:xfrm>
        <a:graphic>
          <a:graphicData uri="http://schemas.openxmlformats.org/drawingml/2006/table">
            <a:tbl>
              <a:tblPr/>
              <a:tblGrid>
                <a:gridCol w="23970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774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978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907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Georgia" panose="02040502050405020303" pitchFamily="18" charset="0"/>
                          <a:ea typeface="Calibri"/>
                          <a:cs typeface="Times New Roman"/>
                        </a:rPr>
                        <a:t>Составляющая предмета исследования</a:t>
                      </a:r>
                    </a:p>
                  </a:txBody>
                  <a:tcPr marL="68023" marR="6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Georgia" panose="02040502050405020303" pitchFamily="18" charset="0"/>
                          <a:ea typeface="Calibri"/>
                          <a:cs typeface="Times New Roman"/>
                        </a:rPr>
                        <a:t>Индикаторы</a:t>
                      </a:r>
                    </a:p>
                  </a:txBody>
                  <a:tcPr marL="68023" marR="6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Georgia" panose="02040502050405020303" pitchFamily="18" charset="0"/>
                          <a:ea typeface="Calibri"/>
                          <a:cs typeface="Times New Roman"/>
                        </a:rPr>
                        <a:t>Цель исследования</a:t>
                      </a:r>
                    </a:p>
                  </a:txBody>
                  <a:tcPr marL="68023" marR="6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085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Georgia" panose="02040502050405020303" pitchFamily="18" charset="0"/>
                          <a:ea typeface="Calibri"/>
                          <a:cs typeface="Times New Roman"/>
                        </a:rPr>
                        <a:t>Демографическая структура сельских территорий</a:t>
                      </a:r>
                    </a:p>
                  </a:txBody>
                  <a:tcPr marL="68023" marR="6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Georgia" panose="02040502050405020303" pitchFamily="18" charset="0"/>
                          <a:ea typeface="Calibri"/>
                          <a:cs typeface="Times New Roman"/>
                        </a:rPr>
                        <a:t>1) численность населения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Georgia" panose="02040502050405020303" pitchFamily="18" charset="0"/>
                          <a:ea typeface="Calibri"/>
                          <a:cs typeface="Times New Roman"/>
                        </a:rPr>
                        <a:t>2) ожидаемая продолжительность жизни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Georgia" panose="02040502050405020303" pitchFamily="18" charset="0"/>
                          <a:ea typeface="Calibri"/>
                          <a:cs typeface="Times New Roman"/>
                        </a:rPr>
                        <a:t>3) естественное и механическое движение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Georgia" panose="02040502050405020303" pitchFamily="18" charset="0"/>
                          <a:ea typeface="Calibri"/>
                          <a:cs typeface="Times New Roman"/>
                        </a:rPr>
                        <a:t>4) доля населения в трудоспособном возрасте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Georgia" panose="02040502050405020303" pitchFamily="18" charset="0"/>
                          <a:ea typeface="Calibri"/>
                          <a:cs typeface="Times New Roman"/>
                        </a:rPr>
                        <a:t>5)  средний размер домохозяйств</a:t>
                      </a:r>
                    </a:p>
                  </a:txBody>
                  <a:tcPr marL="68023" marR="6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Georgia" panose="02040502050405020303" pitchFamily="18" charset="0"/>
                          <a:ea typeface="Calibri"/>
                          <a:cs typeface="Times New Roman"/>
                        </a:rPr>
                        <a:t>Совершенствование демографической, миграционной политики</a:t>
                      </a:r>
                    </a:p>
                  </a:txBody>
                  <a:tcPr marL="68023" marR="6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631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Georgia" panose="02040502050405020303" pitchFamily="18" charset="0"/>
                          <a:ea typeface="Calibri"/>
                          <a:cs typeface="Times New Roman"/>
                        </a:rPr>
                        <a:t>Внешние экономические факторы и правовые условия развития рынка жилья сельских территорий</a:t>
                      </a:r>
                    </a:p>
                  </a:txBody>
                  <a:tcPr marL="68023" marR="6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Georgia" panose="02040502050405020303" pitchFamily="18" charset="0"/>
                          <a:ea typeface="Calibri"/>
                          <a:cs typeface="Times New Roman"/>
                        </a:rPr>
                        <a:t>1) цены на рынке жилья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Georgia" panose="02040502050405020303" pitchFamily="18" charset="0"/>
                          <a:ea typeface="Calibri"/>
                          <a:cs typeface="Times New Roman"/>
                        </a:rPr>
                        <a:t>2) доходы населения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Georgia" panose="02040502050405020303" pitchFamily="18" charset="0"/>
                          <a:ea typeface="Calibri"/>
                          <a:cs typeface="Times New Roman"/>
                        </a:rPr>
                        <a:t>3) уровень занятости и безработицы  населения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Georgia" panose="02040502050405020303" pitchFamily="18" charset="0"/>
                          <a:ea typeface="Calibri"/>
                          <a:cs typeface="Times New Roman"/>
                        </a:rPr>
                        <a:t>4) наличие региональных целевых программ по улучшению жилищных условий</a:t>
                      </a:r>
                    </a:p>
                  </a:txBody>
                  <a:tcPr marL="68023" marR="6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Georgia" panose="02040502050405020303" pitchFamily="18" charset="0"/>
                          <a:ea typeface="Calibri"/>
                          <a:cs typeface="Times New Roman"/>
                        </a:rPr>
                        <a:t>Совершенствование региональной социально - экономической политики, направленное на повышение уровня и качества жизни сельского населения </a:t>
                      </a:r>
                    </a:p>
                  </a:txBody>
                  <a:tcPr marL="68023" marR="6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882618"/>
              </p:ext>
            </p:extLst>
          </p:nvPr>
        </p:nvGraphicFramePr>
        <p:xfrm>
          <a:off x="1043608" y="469180"/>
          <a:ext cx="7735239" cy="5888736"/>
        </p:xfrm>
        <a:graphic>
          <a:graphicData uri="http://schemas.openxmlformats.org/drawingml/2006/table">
            <a:tbl>
              <a:tblPr/>
              <a:tblGrid>
                <a:gridCol w="25496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351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5043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5243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Georgia" panose="02040502050405020303" pitchFamily="18" charset="0"/>
                          <a:ea typeface="Calibri"/>
                          <a:cs typeface="Times New Roman"/>
                        </a:rPr>
                        <a:t>Жилищные условия</a:t>
                      </a:r>
                    </a:p>
                  </a:txBody>
                  <a:tcPr marL="55218" marR="55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Georgia" panose="02040502050405020303" pitchFamily="18" charset="0"/>
                          <a:ea typeface="Calibri"/>
                          <a:cs typeface="Times New Roman"/>
                        </a:rPr>
                        <a:t>1) жилищный фонд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Georgia" panose="02040502050405020303" pitchFamily="18" charset="0"/>
                          <a:ea typeface="Calibri"/>
                          <a:cs typeface="Times New Roman"/>
                        </a:rPr>
                        <a:t>2) благоустройство жилищного фонда водопроводом, газом, горячим водоснабжением и т.п.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Georgia" panose="02040502050405020303" pitchFamily="18" charset="0"/>
                          <a:ea typeface="Calibri"/>
                          <a:cs typeface="Times New Roman"/>
                        </a:rPr>
                        <a:t>3)  средняя обеспеченность населения жильем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Georgia" panose="02040502050405020303" pitchFamily="18" charset="0"/>
                          <a:ea typeface="Calibri"/>
                          <a:cs typeface="Times New Roman"/>
                        </a:rPr>
                        <a:t>4) благоустройство территории, наличие приусадебного участка;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Georgia" panose="02040502050405020303" pitchFamily="18" charset="0"/>
                          <a:ea typeface="Calibri"/>
                          <a:cs typeface="Times New Roman"/>
                        </a:rPr>
                        <a:t>5) экологическая обстановка</a:t>
                      </a:r>
                    </a:p>
                  </a:txBody>
                  <a:tcPr marL="55218" marR="55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Georgia" panose="02040502050405020303" pitchFamily="18" charset="0"/>
                          <a:ea typeface="Calibri"/>
                          <a:cs typeface="Times New Roman"/>
                        </a:rPr>
                        <a:t>Статистическая оценка развития сельской социальной инфраструктуры и жилищных условий в сельской местности</a:t>
                      </a:r>
                    </a:p>
                  </a:txBody>
                  <a:tcPr marL="55218" marR="55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243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Georgia" panose="02040502050405020303" pitchFamily="18" charset="0"/>
                          <a:ea typeface="Calibri"/>
                          <a:cs typeface="Times New Roman"/>
                        </a:rPr>
                        <a:t>Факторы спроса и предложения</a:t>
                      </a:r>
                    </a:p>
                  </a:txBody>
                  <a:tcPr marL="55218" marR="55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Georgia" panose="02040502050405020303" pitchFamily="18" charset="0"/>
                          <a:ea typeface="Calibri"/>
                          <a:cs typeface="Times New Roman"/>
                        </a:rPr>
                        <a:t>Факторы спроса: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Georgia" panose="02040502050405020303" pitchFamily="18" charset="0"/>
                          <a:ea typeface="Calibri"/>
                          <a:cs typeface="Times New Roman"/>
                        </a:rPr>
                        <a:t>1)  средняя заработная плата работников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Georgia" panose="02040502050405020303" pitchFamily="18" charset="0"/>
                          <a:ea typeface="Calibri"/>
                          <a:cs typeface="Times New Roman"/>
                        </a:rPr>
                        <a:t>2) число приватизированных жилых помещений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Georgia" panose="02040502050405020303" pitchFamily="18" charset="0"/>
                          <a:ea typeface="Calibri"/>
                          <a:cs typeface="Times New Roman"/>
                        </a:rPr>
                        <a:t>Факторы предложения: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Georgia" panose="02040502050405020303" pitchFamily="18" charset="0"/>
                          <a:ea typeface="Calibri"/>
                          <a:cs typeface="Times New Roman"/>
                        </a:rPr>
                        <a:t>1) ввод в действие жилых домов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Georgia" panose="02040502050405020303" pitchFamily="18" charset="0"/>
                          <a:ea typeface="Calibri"/>
                          <a:cs typeface="Times New Roman"/>
                        </a:rPr>
                        <a:t>2) средняя фактическая стоимость строительства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Georgia" panose="02040502050405020303" pitchFamily="18" charset="0"/>
                          <a:ea typeface="Calibri"/>
                          <a:cs typeface="Times New Roman"/>
                        </a:rPr>
                        <a:t>3) число построенных квартир и их средний размер</a:t>
                      </a:r>
                    </a:p>
                  </a:txBody>
                  <a:tcPr marL="55218" marR="55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Georgia" panose="02040502050405020303" pitchFamily="18" charset="0"/>
                          <a:ea typeface="Calibri"/>
                          <a:cs typeface="Times New Roman"/>
                        </a:rPr>
                        <a:t>Статистическая характеристика развития рынка жилья, сбалансированности спроса и предложения. Выявление влияния социально - экономических факторов на уровень развития рынка жилья.</a:t>
                      </a:r>
                    </a:p>
                  </a:txBody>
                  <a:tcPr marL="55218" marR="55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71538" y="1571612"/>
          <a:ext cx="7286678" cy="4071964"/>
        </p:xfrm>
        <a:graphic>
          <a:graphicData uri="http://schemas.openxmlformats.org/drawingml/2006/table">
            <a:tbl>
              <a:tblPr/>
              <a:tblGrid>
                <a:gridCol w="8409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339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390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456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3456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4097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3390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3390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125291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Всего введено в действие жилых домов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том числе населением за счет собственных и заемных средств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 1000 человек населения, м</a:t>
                      </a:r>
                      <a:r>
                        <a:rPr lang="ru-RU" sz="1400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общей площади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529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городах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сельской местности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городах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сельской местности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городах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сельской местности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32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2000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225,7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159,5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115,7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117,1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173,8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179,1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166,9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32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2005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369,3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211,5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219,4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199,7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275,5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299,9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241,3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32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326,5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260,1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144,7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196,6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288,0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269,2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315,7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32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764,5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425,6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192,1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342,8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595,6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638,6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531,5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32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623,9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342,1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142,9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230,6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484,9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522,1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429,1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14414" y="642918"/>
            <a:ext cx="7143800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Таблица 1 – Динамика ввода в действие жилых домов в городах и сельской местности Оренбургской области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71472" y="500042"/>
            <a:ext cx="82868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Таблица 2 - Распределение домашних хозяйств</a:t>
            </a:r>
            <a:r>
              <a:rPr kumimoji="0" lang="en-US" sz="2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Оренбургской области по размеру занимаемого жилья в 2012 и 2016 гг., процентов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928662" y="1500174"/>
          <a:ext cx="7572426" cy="4143403"/>
        </p:xfrm>
        <a:graphic>
          <a:graphicData uri="http://schemas.openxmlformats.org/drawingml/2006/table">
            <a:tbl>
              <a:tblPr/>
              <a:tblGrid>
                <a:gridCol w="37180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647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6472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32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6169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1291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Показатель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R="76200" indent="-317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-5289550" algn="dec"/>
                          <a:tab pos="579120" algn="ctr"/>
                          <a:tab pos="2091690" algn="dec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Городские домохозяйства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9050" marR="76200" indent="-317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-5289550" algn="dec"/>
                          <a:tab pos="579120" algn="ctr"/>
                          <a:tab pos="2091690" algn="dec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Сельские домохозяйства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64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6200" indent="-317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-5289550" algn="dec"/>
                          <a:tab pos="552450" algn="ctr"/>
                          <a:tab pos="2091690" algn="dec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200" indent="-317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-5289550" algn="dec"/>
                          <a:tab pos="579120" algn="ctr"/>
                          <a:tab pos="2091690" algn="dec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200" indent="-317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-5289550" algn="dec"/>
                          <a:tab pos="579120" algn="ctr"/>
                          <a:tab pos="2091690" algn="dec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200" indent="-317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-5289550" algn="dec"/>
                          <a:tab pos="579120" algn="ctr"/>
                          <a:tab pos="2091690" algn="dec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6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Все домашние хозяйства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200" indent="-317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-5289550" algn="dec"/>
                          <a:tab pos="579120" algn="ctr"/>
                          <a:tab pos="2091690" algn="dec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200" indent="-317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-5289550" algn="dec"/>
                          <a:tab pos="579120" algn="ctr"/>
                          <a:tab pos="2091690" algn="dec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200" indent="-317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-5289550" algn="dec"/>
                          <a:tab pos="579120" algn="ctr"/>
                          <a:tab pos="2091690" algn="dec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200" indent="-317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-5289550" algn="dec"/>
                          <a:tab pos="579120" algn="ctr"/>
                          <a:tab pos="2091690" algn="dec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69367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 том числе с размером общей (полезной) площади жилища, в среднем на проживающего, кв. метров: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52095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-5289550" algn="dec"/>
                          <a:tab pos="2091690" algn="dec"/>
                        </a:tabLs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52095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-5289550" algn="dec"/>
                          <a:tab pos="2091690" algn="dec"/>
                        </a:tabLs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52095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-5289550" algn="dec"/>
                          <a:tab pos="2091690" algn="dec"/>
                        </a:tabLs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52095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-5289550" algn="dec"/>
                          <a:tab pos="2091690" algn="dec"/>
                        </a:tabLs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6456">
                <a:tc>
                  <a:txBody>
                    <a:bodyPr/>
                    <a:lstStyle/>
                    <a:p>
                      <a:pPr marL="14414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до  9,0 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45720" algn="l"/>
                          <a:tab pos="417830" algn="dec"/>
                        </a:tabLs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45720" algn="l"/>
                          <a:tab pos="417830" algn="dec"/>
                          <a:tab pos="101092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5240" algn="l"/>
                          <a:tab pos="417830" algn="dec"/>
                        </a:tabLs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-5289550" algn="dec"/>
                          <a:tab pos="15240" algn="l"/>
                          <a:tab pos="354330" algn="ctr"/>
                          <a:tab pos="777875" algn="r"/>
                          <a:tab pos="1010920" algn="l"/>
                          <a:tab pos="2091690" algn="dec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6456">
                <a:tc>
                  <a:txBody>
                    <a:bodyPr/>
                    <a:lstStyle/>
                    <a:p>
                      <a:pPr marL="14414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от   9,1  до  11,0 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45720" algn="l"/>
                          <a:tab pos="417830" algn="dec"/>
                        </a:tabLs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45720" algn="l"/>
                          <a:tab pos="417830" algn="dec"/>
                          <a:tab pos="101092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5240" algn="l"/>
                          <a:tab pos="417830" algn="dec"/>
                        </a:tabLs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5240" algn="l"/>
                          <a:tab pos="417830" algn="dec"/>
                          <a:tab pos="1010920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6456">
                <a:tc>
                  <a:txBody>
                    <a:bodyPr/>
                    <a:lstStyle/>
                    <a:p>
                      <a:pPr marL="14414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от   11,1  до  13,0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45720" algn="l"/>
                          <a:tab pos="417830" algn="dec"/>
                        </a:tabLs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45720" algn="l"/>
                          <a:tab pos="417830" algn="dec"/>
                          <a:tab pos="101092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5240" algn="l"/>
                          <a:tab pos="417830" algn="dec"/>
                        </a:tabLs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5240" algn="l"/>
                          <a:tab pos="417830" algn="dec"/>
                          <a:tab pos="1010920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6456">
                <a:tc>
                  <a:txBody>
                    <a:bodyPr/>
                    <a:lstStyle/>
                    <a:p>
                      <a:pPr marL="14414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от   13,1  до  15,0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45720" algn="l"/>
                          <a:tab pos="417830" algn="dec"/>
                        </a:tabLs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45720" algn="l"/>
                          <a:tab pos="417830" algn="dec"/>
                          <a:tab pos="101092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5240" algn="l"/>
                          <a:tab pos="417830" algn="dec"/>
                        </a:tabLs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5240" algn="l"/>
                          <a:tab pos="417830" algn="dec"/>
                          <a:tab pos="1010920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6456">
                <a:tc>
                  <a:txBody>
                    <a:bodyPr/>
                    <a:lstStyle/>
                    <a:p>
                      <a:pPr marL="14414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от   15,1  до  20,0 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45720" algn="l"/>
                          <a:tab pos="417830" algn="dec"/>
                        </a:tabLs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45720" algn="l"/>
                          <a:tab pos="417830" algn="dec"/>
                          <a:tab pos="1010920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5240" algn="l"/>
                          <a:tab pos="417830" algn="dec"/>
                        </a:tabLs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5240" algn="l"/>
                          <a:tab pos="417830" algn="dec"/>
                          <a:tab pos="1010920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6456">
                <a:tc>
                  <a:txBody>
                    <a:bodyPr/>
                    <a:lstStyle/>
                    <a:p>
                      <a:pPr marL="14414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от   20,1  до  25,0 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45720" algn="l"/>
                          <a:tab pos="417830" algn="dec"/>
                        </a:tabLs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45720" algn="l"/>
                          <a:tab pos="417830" algn="dec"/>
                          <a:tab pos="1010920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5240" algn="l"/>
                          <a:tab pos="417830" algn="dec"/>
                        </a:tabLs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5240" algn="l"/>
                          <a:tab pos="417830" algn="dec"/>
                          <a:tab pos="101092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6456">
                <a:tc>
                  <a:txBody>
                    <a:bodyPr/>
                    <a:lstStyle/>
                    <a:p>
                      <a:pPr marL="14414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от   25,1  до  30,0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45720" algn="l"/>
                          <a:tab pos="417830" algn="dec"/>
                        </a:tabLs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45720" algn="l"/>
                          <a:tab pos="417830" algn="dec"/>
                          <a:tab pos="1010920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5240" algn="l"/>
                          <a:tab pos="417830" algn="dec"/>
                        </a:tabLs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5240" algn="l"/>
                          <a:tab pos="417830" algn="dec"/>
                          <a:tab pos="1010920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6456">
                <a:tc>
                  <a:txBody>
                    <a:bodyPr/>
                    <a:lstStyle/>
                    <a:p>
                      <a:pPr marL="14414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от   30,1  до  40,0 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45720" algn="l"/>
                          <a:tab pos="417830" algn="dec"/>
                        </a:tabLs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45720" algn="l"/>
                          <a:tab pos="417830" algn="dec"/>
                          <a:tab pos="1010920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5240" algn="l"/>
                          <a:tab pos="417830" algn="dec"/>
                        </a:tabLs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5240" algn="l"/>
                          <a:tab pos="417830" algn="dec"/>
                          <a:tab pos="101092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6456">
                <a:tc>
                  <a:txBody>
                    <a:bodyPr/>
                    <a:lstStyle/>
                    <a:p>
                      <a:pPr marL="14414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от   40,1  и  более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45720" algn="l"/>
                          <a:tab pos="417830" algn="dec"/>
                        </a:tabLs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45720" algn="l"/>
                          <a:tab pos="417830" algn="dec"/>
                          <a:tab pos="1010920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5240" algn="l"/>
                          <a:tab pos="417830" algn="dec"/>
                        </a:tabLs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5240" algn="l"/>
                          <a:tab pos="417830" algn="dec"/>
                          <a:tab pos="101092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00100" y="1714488"/>
          <a:ext cx="7429552" cy="4500943"/>
        </p:xfrm>
        <a:graphic>
          <a:graphicData uri="http://schemas.openxmlformats.org/drawingml/2006/table">
            <a:tbl>
              <a:tblPr/>
              <a:tblGrid>
                <a:gridCol w="7643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652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31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>
                          <a:latin typeface="Times New Roman"/>
                          <a:ea typeface="Times New Roman"/>
                          <a:cs typeface="Times New Roman"/>
                        </a:rPr>
                        <a:t>x1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доля расходов на жилищные услуги, воду, электроэнергию, газ и др. виды топлива в структуре потребительских расходов, 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>
                          <a:latin typeface="Times New Roman"/>
                          <a:ea typeface="Times New Roman"/>
                          <a:cs typeface="Times New Roman"/>
                        </a:rPr>
                        <a:t>x2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доля расходов на текущее содержание и ремонт жилого помещения в структуре потребительских расходов, %;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Times New Roman"/>
                          <a:ea typeface="Times New Roman"/>
                          <a:cs typeface="Times New Roman"/>
                        </a:rPr>
                        <a:t>x3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доля расходов на водоснабжение и другие коммунальные услуги в структуре потребительских расходов, %;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>
                          <a:latin typeface="Times New Roman"/>
                          <a:ea typeface="Times New Roman"/>
                          <a:cs typeface="Times New Roman"/>
                        </a:rPr>
                        <a:t>x4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доля расходов на электроэнергию, газ и другие виды топлива в структуре потребительских расходов, %;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8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Times New Roman"/>
                          <a:ea typeface="Times New Roman"/>
                          <a:cs typeface="Times New Roman"/>
                        </a:rPr>
                        <a:t>x5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доля денежного дохода в располагаемых ресурсах домашних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хозяйств,%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Times New Roman"/>
                          <a:ea typeface="Times New Roman"/>
                          <a:cs typeface="Times New Roman"/>
                        </a:rPr>
                        <a:t>x6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доля суммы привлеченных средств и израсходованных сбережений в располагаемых ресурсах домашних хозяйств, %;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Times New Roman"/>
                          <a:ea typeface="Times New Roman"/>
                          <a:cs typeface="Times New Roman"/>
                        </a:rPr>
                        <a:t>x7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доля расходов на оплату услуг в структуре потребительских расходов домашних хозяйств, %;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Times New Roman"/>
                          <a:ea typeface="Times New Roman"/>
                          <a:cs typeface="Times New Roman"/>
                        </a:rPr>
                        <a:t>x8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доля домашних хозяйств, снимающих жилье у граждан, %;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Times New Roman"/>
                          <a:ea typeface="Times New Roman"/>
                          <a:cs typeface="Times New Roman"/>
                        </a:rPr>
                        <a:t>x9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уровень рождаемости на 1000 человек населения, 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Times New Roman"/>
                          <a:ea typeface="Times New Roman"/>
                          <a:cs typeface="Times New Roman"/>
                        </a:rPr>
                        <a:t>x10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демографическая нагрузка детьми и подростками на 1000 лиц трудоспособного возраста, 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Times New Roman"/>
                          <a:ea typeface="Times New Roman"/>
                          <a:cs typeface="Times New Roman"/>
                        </a:rPr>
                        <a:t>x11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ожидаемая продолжительность жизни, лет.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928662" y="203278"/>
            <a:ext cx="75724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Результаты статистической оценки влияния социально-экономических факторов на изменение обеспеченности городских и сельских домохозяйств комфортными жилищными условиями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84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99" name="Rectangle 67"/>
          <p:cNvSpPr>
            <a:spLocks noChangeArrowheads="1"/>
          </p:cNvSpPr>
          <p:nvPr/>
        </p:nvSpPr>
        <p:spPr bwMode="auto">
          <a:xfrm>
            <a:off x="928662" y="428604"/>
            <a:ext cx="75724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Таблица 3</a:t>
            </a:r>
            <a:r>
              <a:rPr kumimoji="0" lang="ru-RU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Значения модифицированного коэффициента корреляции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1" name="Таблица 70"/>
          <p:cNvGraphicFramePr>
            <a:graphicFrameLocks noGrp="1"/>
          </p:cNvGraphicFramePr>
          <p:nvPr/>
        </p:nvGraphicFramePr>
        <p:xfrm>
          <a:off x="1071538" y="1357298"/>
          <a:ext cx="7286676" cy="4616201"/>
        </p:xfrm>
        <a:graphic>
          <a:graphicData uri="http://schemas.openxmlformats.org/drawingml/2006/table">
            <a:tbl>
              <a:tblPr/>
              <a:tblGrid>
                <a:gridCol w="23496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685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685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2789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Признаки-факторы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Результативный признак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132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Доля семей с обеспеченностью жильем 40,1 м</a:t>
                      </a:r>
                      <a:r>
                        <a:rPr lang="ru-RU" sz="1400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/чел. и более в городской местности, 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Доля семей с обеспеченностью жильем 40,1 м</a:t>
                      </a:r>
                      <a:r>
                        <a:rPr lang="ru-RU" sz="1400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/чел. и более в сельской местности, 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8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x1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-0,768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0,949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8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x2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-0,385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0,880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8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x3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-0,344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0,831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8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x4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-0,441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-0,082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8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x5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-0,327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0,283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8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x6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0,368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0,477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8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x7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-0,706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0,859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8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x8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0,524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-0,429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8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x9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-0,146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0,318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8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x10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0,786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-0,278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68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x11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0,495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-0,004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14348" y="2571744"/>
            <a:ext cx="8229600" cy="914400"/>
          </a:xfrm>
        </p:spPr>
        <p:txBody>
          <a:bodyPr>
            <a:noAutofit/>
          </a:bodyPr>
          <a:lstStyle/>
          <a:p>
            <a:r>
              <a:rPr lang="ru-RU" sz="6000" dirty="0">
                <a:solidFill>
                  <a:schemeClr val="tx1"/>
                </a:solidFill>
              </a:rPr>
              <a:t>Спасибо за внимание!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462</TotalTime>
  <Words>718</Words>
  <Application>Microsoft Office PowerPoint</Application>
  <PresentationFormat>Экран (4:3)</PresentationFormat>
  <Paragraphs>211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Начальная</vt:lpstr>
      <vt:lpstr>СТАТИСТИЧЕСКАЯ ОЦЕНКА ВЛИЯНИЯ ФАКТОРОВ  НА УЛУЧШЕНИЕ ЖИЛИЩНЫХ УСЛОВИЙ  ГОРОДСКИХ И СЕЛЬСКИХ ДОМОХОЗЯЙСТВ ОРЕНБУРГСКОЙ ОБЛАСТИ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СТАТИСТИЧЕСКАЯ ОЦЕНКА ВЛИЯНИЯ ФАКТОРОВ  НА УЛУЧШЕНИЕ ЖИЛИЩНЫХ УСЛОВИЙ  ГОРОДСКИХ И СЕЛЬСКИХ ДОМОХОЗЯЙСТВ ОРЕНБУРГСКОЙ ОБЛАСТИ</dc:title>
  <dc:creator>Айбек Кибатаев</dc:creator>
  <cp:lastModifiedBy>Александра</cp:lastModifiedBy>
  <cp:revision>15</cp:revision>
  <dcterms:created xsi:type="dcterms:W3CDTF">2018-11-29T04:37:49Z</dcterms:created>
  <dcterms:modified xsi:type="dcterms:W3CDTF">2018-12-20T14:19:18Z</dcterms:modified>
</cp:coreProperties>
</file>